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mp" ContentType="image/p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7"/>
  </p:notesMasterIdLst>
  <p:sldIdLst>
    <p:sldId id="328" r:id="rId2"/>
    <p:sldId id="387" r:id="rId3"/>
    <p:sldId id="486" r:id="rId4"/>
    <p:sldId id="383" r:id="rId5"/>
    <p:sldId id="388" r:id="rId6"/>
    <p:sldId id="364" r:id="rId7"/>
    <p:sldId id="380" r:id="rId8"/>
    <p:sldId id="386" r:id="rId9"/>
    <p:sldId id="477" r:id="rId10"/>
    <p:sldId id="478" r:id="rId11"/>
    <p:sldId id="366" r:id="rId12"/>
    <p:sldId id="423" r:id="rId13"/>
    <p:sldId id="367" r:id="rId14"/>
    <p:sldId id="484" r:id="rId15"/>
    <p:sldId id="485" r:id="rId16"/>
    <p:sldId id="372" r:id="rId17"/>
    <p:sldId id="443" r:id="rId18"/>
    <p:sldId id="475" r:id="rId19"/>
    <p:sldId id="394" r:id="rId20"/>
    <p:sldId id="487" r:id="rId21"/>
    <p:sldId id="395" r:id="rId22"/>
    <p:sldId id="396" r:id="rId23"/>
    <p:sldId id="397" r:id="rId24"/>
    <p:sldId id="441" r:id="rId25"/>
    <p:sldId id="339" r:id="rId26"/>
  </p:sldIdLst>
  <p:sldSz cx="9906000" cy="6858000" type="A4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Tahom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09069"/>
    <a:srgbClr val="0000FF"/>
    <a:srgbClr val="519741"/>
    <a:srgbClr val="FFCC99"/>
    <a:srgbClr val="DDDDDD"/>
    <a:srgbClr val="F8F8F8"/>
    <a:srgbClr val="B2B2B2"/>
    <a:srgbClr val="EAEAEA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677" autoAdjust="0"/>
    <p:restoredTop sz="94718" autoAdjust="0"/>
  </p:normalViewPr>
  <p:slideViewPr>
    <p:cSldViewPr>
      <p:cViewPr>
        <p:scale>
          <a:sx n="103" d="100"/>
          <a:sy n="103" d="100"/>
        </p:scale>
        <p:origin x="-888" y="-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21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37943-2439-4224-B224-A93BC4312659}" type="datetimeFigureOut">
              <a:rPr kumimoji="1" lang="ja-JP" altLang="en-US" smtClean="0"/>
              <a:t>20/06/23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746125"/>
            <a:ext cx="53848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6C038-6893-43B1-A2A3-AC15FB90AC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908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56979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591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80693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350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90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074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36600" y="746125"/>
            <a:ext cx="5384800" cy="3729038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907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0027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719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7723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8171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39529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33440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08434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7440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904658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516966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25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301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8373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67288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4009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3111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449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5835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56C038-6893-43B1-A2A3-AC15FB90ACD8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129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dirty="0" smtClean="0"/>
              <a:t>マスタ サブタイトルの書式設定</a:t>
            </a:r>
            <a:endParaRPr lang="ja-JP" alt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96516" y="1376772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7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5312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8731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6254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927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  <p:sp>
        <p:nvSpPr>
          <p:cNvPr id="4" name="テキスト プレースホルダ 2"/>
          <p:cNvSpPr>
            <a:spLocks noGrp="1"/>
          </p:cNvSpPr>
          <p:nvPr>
            <p:ph type="body" idx="10"/>
          </p:nvPr>
        </p:nvSpPr>
        <p:spPr>
          <a:xfrm>
            <a:off x="776536" y="4401108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dirty="0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51804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48131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9850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9836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728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01611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5791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3"/>
          <p:cNvSpPr>
            <a:spLocks noChangeArrowheads="1"/>
          </p:cNvSpPr>
          <p:nvPr/>
        </p:nvSpPr>
        <p:spPr bwMode="auto">
          <a:xfrm>
            <a:off x="1" y="683616"/>
            <a:ext cx="9906000" cy="62510"/>
          </a:xfrm>
          <a:prstGeom prst="rect">
            <a:avLst/>
          </a:prstGeom>
          <a:gradFill rotWithShape="1">
            <a:gsLst>
              <a:gs pos="0">
                <a:srgbClr val="309069"/>
              </a:gs>
              <a:gs pos="0">
                <a:srgbClr val="92D050"/>
              </a:gs>
              <a:gs pos="75000">
                <a:srgbClr val="00B050"/>
              </a:gs>
              <a:gs pos="100000">
                <a:srgbClr val="51974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0" name="Line 68"/>
          <p:cNvSpPr>
            <a:spLocks noChangeShapeType="1"/>
          </p:cNvSpPr>
          <p:nvPr/>
        </p:nvSpPr>
        <p:spPr bwMode="auto">
          <a:xfrm>
            <a:off x="0" y="6591300"/>
            <a:ext cx="9906000" cy="0"/>
          </a:xfrm>
          <a:prstGeom prst="line">
            <a:avLst/>
          </a:prstGeom>
          <a:noFill/>
          <a:ln w="127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ja-JP" altLang="en-US"/>
          </a:p>
        </p:txBody>
      </p:sp>
      <p:sp>
        <p:nvSpPr>
          <p:cNvPr id="1031" name="Text Box 69"/>
          <p:cNvSpPr txBox="1">
            <a:spLocks noChangeArrowheads="1"/>
          </p:cNvSpPr>
          <p:nvPr/>
        </p:nvSpPr>
        <p:spPr bwMode="auto">
          <a:xfrm>
            <a:off x="41275" y="6631255"/>
            <a:ext cx="347156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en-US" altLang="ja-JP" sz="1200" b="1" dirty="0" smtClean="0">
                <a:solidFill>
                  <a:srgbClr val="00B050"/>
                </a:solidFill>
                <a:ea typeface="ＤＦＧ華康ゴシック体W3" pitchFamily="50" charset="-128"/>
              </a:rPr>
              <a:t>Nippon</a:t>
            </a:r>
            <a:r>
              <a:rPr lang="en-US" altLang="ja-JP" sz="1200" b="1" baseline="0" dirty="0" smtClean="0">
                <a:solidFill>
                  <a:srgbClr val="00B050"/>
                </a:solidFill>
                <a:ea typeface="ＤＦＧ華康ゴシック体W3" pitchFamily="50" charset="-128"/>
              </a:rPr>
              <a:t> Asia Halal Association (NAHA)</a:t>
            </a:r>
            <a:endParaRPr lang="en-US" altLang="ja-JP" sz="1200" b="1" dirty="0" smtClean="0">
              <a:solidFill>
                <a:srgbClr val="00B050"/>
              </a:solidFill>
              <a:ea typeface="ＤＦＧ華康ゴシック体W3" pitchFamily="50" charset="-128"/>
            </a:endParaRPr>
          </a:p>
        </p:txBody>
      </p:sp>
      <p:sp>
        <p:nvSpPr>
          <p:cNvPr id="1032" name="Text Box 70"/>
          <p:cNvSpPr txBox="1">
            <a:spLocks noChangeArrowheads="1"/>
          </p:cNvSpPr>
          <p:nvPr/>
        </p:nvSpPr>
        <p:spPr bwMode="auto">
          <a:xfrm>
            <a:off x="5457825" y="6632575"/>
            <a:ext cx="439420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r" eaLnBrk="1" hangingPunct="1">
              <a:defRPr/>
            </a:pPr>
            <a:r>
              <a:rPr lang="ja-JP" altLang="en-US" sz="1200" b="1" baseline="0" dirty="0" smtClean="0">
                <a:solidFill>
                  <a:srgbClr val="00B050"/>
                </a:solidFill>
                <a:ea typeface="ＤＦＧ華康ゴシック体W3" pitchFamily="50" charset="-128"/>
              </a:rPr>
              <a:t>日本アジアハラール協会</a:t>
            </a:r>
            <a:endParaRPr lang="en-US" altLang="ja-JP" sz="1200" b="1" baseline="0" dirty="0" smtClean="0">
              <a:solidFill>
                <a:srgbClr val="00B050"/>
              </a:solidFill>
              <a:ea typeface="ＤＦＧ華康ゴシック体W3" pitchFamily="50" charset="-128"/>
            </a:endParaRP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469" y="35835"/>
            <a:ext cx="686556" cy="620857"/>
          </a:xfrm>
          <a:prstGeom prst="rect">
            <a:avLst/>
          </a:prstGeom>
        </p:spPr>
      </p:pic>
      <p:grpSp>
        <p:nvGrpSpPr>
          <p:cNvPr id="5" name="グループ化 4"/>
          <p:cNvGrpSpPr/>
          <p:nvPr/>
        </p:nvGrpSpPr>
        <p:grpSpPr>
          <a:xfrm>
            <a:off x="41275" y="23415"/>
            <a:ext cx="1347329" cy="633277"/>
            <a:chOff x="41275" y="23415"/>
            <a:chExt cx="1347329" cy="633277"/>
          </a:xfrm>
        </p:grpSpPr>
        <p:pic>
          <p:nvPicPr>
            <p:cNvPr id="2" name="図 1"/>
            <p:cNvPicPr>
              <a:picLocks noChangeAspect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73" y="23415"/>
              <a:ext cx="1338931" cy="633277"/>
            </a:xfrm>
            <a:prstGeom prst="rect">
              <a:avLst/>
            </a:prstGeom>
          </p:spPr>
        </p:pic>
        <p:sp>
          <p:nvSpPr>
            <p:cNvPr id="4" name="正方形/長方形 3"/>
            <p:cNvSpPr/>
            <p:nvPr userDrawn="1"/>
          </p:nvSpPr>
          <p:spPr>
            <a:xfrm>
              <a:off x="41275" y="476672"/>
              <a:ext cx="231205" cy="1800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2800">
          <a:solidFill>
            <a:schemeClr val="tx2"/>
          </a:solidFill>
          <a:latin typeface="HGP創英角ｺﾞｼｯｸUB" pitchFamily="50" charset="-128"/>
          <a:ea typeface="HGP創英角ｺﾞｼｯｸUB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pponasia-halal.org/" TargetMode="External"/><Relationship Id="rId4" Type="http://schemas.openxmlformats.org/officeDocument/2006/relationships/hyperlink" Target="mailto:info@nipponasia-halal.orh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1.png"/><Relationship Id="rId5" Type="http://schemas.openxmlformats.org/officeDocument/2006/relationships/image" Target="../media/image5.gif"/><Relationship Id="rId6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8.tm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0"/>
          </p:nvPr>
        </p:nvSpPr>
        <p:spPr>
          <a:xfrm>
            <a:off x="1388604" y="4221088"/>
            <a:ext cx="6912768" cy="2304256"/>
          </a:xfrm>
        </p:spPr>
        <p:txBody>
          <a:bodyPr/>
          <a:lstStyle/>
          <a:p>
            <a:pPr algn="ctr"/>
            <a:r>
              <a:rPr lang="ja-JP" altLang="en-US" sz="2800" dirty="0" smtClean="0"/>
              <a:t>　</a:t>
            </a:r>
            <a:r>
              <a:rPr lang="en-US" altLang="ja-JP" sz="2800" dirty="0" smtClean="0"/>
              <a:t>Saeed Akhtar Dr.</a:t>
            </a:r>
          </a:p>
          <a:p>
            <a:pPr algn="ctr"/>
            <a:r>
              <a:rPr kumimoji="1" lang="en-US" altLang="ja-JP" dirty="0" smtClean="0"/>
              <a:t>Nippon Asia Halal Association (NAHA)</a:t>
            </a:r>
            <a:br>
              <a:rPr kumimoji="1" lang="en-US" altLang="ja-JP" dirty="0" smtClean="0"/>
            </a:br>
            <a:r>
              <a:rPr kumimoji="1" lang="en-US" altLang="ja-JP" dirty="0" smtClean="0">
                <a:hlinkClick r:id="rId3"/>
              </a:rPr>
              <a:t>www.nipponasia-halal.org</a:t>
            </a:r>
            <a:endParaRPr kumimoji="1" lang="en-US" altLang="ja-JP" dirty="0" smtClean="0"/>
          </a:p>
          <a:p>
            <a:pPr algn="ctr"/>
            <a:r>
              <a:rPr lang="en-US" altLang="ja-JP" dirty="0" smtClean="0">
                <a:hlinkClick r:id="rId4"/>
              </a:rPr>
              <a:t>info@nipponasia-halal.org</a:t>
            </a:r>
            <a:endParaRPr lang="en-US" altLang="ja-JP" dirty="0" smtClean="0"/>
          </a:p>
          <a:p>
            <a:pPr algn="ctr"/>
            <a:r>
              <a:rPr lang="en-US" altLang="ja-JP" dirty="0" smtClean="0"/>
              <a:t>Tel:03-5413-8418,090-4227-8314</a:t>
            </a:r>
          </a:p>
        </p:txBody>
      </p:sp>
      <p:sp>
        <p:nvSpPr>
          <p:cNvPr id="5" name="テキスト プレースホルダー 1"/>
          <p:cNvSpPr txBox="1">
            <a:spLocks/>
          </p:cNvSpPr>
          <p:nvPr/>
        </p:nvSpPr>
        <p:spPr>
          <a:xfrm>
            <a:off x="-267580" y="1088740"/>
            <a:ext cx="10297144" cy="3096344"/>
          </a:xfrm>
          <a:prstGeom prst="rect">
            <a:avLst/>
          </a:prstGeom>
        </p:spPr>
        <p:txBody>
          <a:bodyPr anchor="b"/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800">
                <a:solidFill>
                  <a:schemeClr val="tx1"/>
                </a:solidFill>
                <a:latin typeface="+mn-lt"/>
                <a:ea typeface="+mn-ea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600">
                <a:solidFill>
                  <a:schemeClr val="tx1"/>
                </a:solidFill>
                <a:latin typeface="+mn-lt"/>
                <a:ea typeface="+mn-ea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5pPr>
            <a:lvl6pPr marL="2286000" indent="0" algn="l" rtl="0" fontAlgn="base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6pPr>
            <a:lvl7pPr marL="2743200" indent="0" algn="l" rtl="0" fontAlgn="base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7pPr>
            <a:lvl8pPr marL="3200400" indent="0" algn="l" rtl="0" fontAlgn="base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8pPr>
            <a:lvl9pPr marL="3657600" indent="0" algn="l" rtl="0" fontAlgn="base">
              <a:spcBef>
                <a:spcPct val="20000"/>
              </a:spcBef>
              <a:spcAft>
                <a:spcPct val="0"/>
              </a:spcAft>
              <a:buNone/>
              <a:defRPr kumimoji="1" sz="14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altLang="ja-JP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BASICS</a:t>
            </a:r>
            <a:r>
              <a:rPr lang="ja-JP" altLang="en-US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 </a:t>
            </a:r>
            <a:r>
              <a:rPr lang="en-US" altLang="ja-JP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OF</a:t>
            </a:r>
            <a:r>
              <a:rPr lang="ja-JP" altLang="en-US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 </a:t>
            </a:r>
            <a:r>
              <a:rPr lang="en-US" altLang="ja-JP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HALAL</a:t>
            </a:r>
            <a:r>
              <a:rPr lang="ja-JP" altLang="en-US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 </a:t>
            </a:r>
            <a:r>
              <a:rPr lang="en-US" altLang="ja-JP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CERTIFICATION</a:t>
            </a:r>
          </a:p>
          <a:p>
            <a:pPr algn="ctr"/>
            <a:r>
              <a:rPr lang="en-US" altLang="ja-JP" sz="5400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tencil"/>
                <a:cs typeface="Stencil"/>
              </a:rPr>
              <a:t>Globally and Locally in Pakistan</a:t>
            </a:r>
          </a:p>
        </p:txBody>
      </p:sp>
    </p:spTree>
    <p:extLst>
      <p:ext uri="{BB962C8B-B14F-4D97-AF65-F5344CB8AC3E}">
        <p14:creationId xmlns:p14="http://schemas.microsoft.com/office/powerpoint/2010/main" val="189806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3750" y="3046308"/>
            <a:ext cx="1007782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 sz="3200" dirty="0" smtClean="0">
              <a:solidFill>
                <a:srgbClr val="0000FF"/>
              </a:solidFill>
              <a:latin typeface="Tahoma" pitchFamily="34" charset="0"/>
            </a:endParaRP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en-US" sz="3200" dirty="0" smtClean="0">
                <a:solidFill>
                  <a:srgbClr val="000000"/>
                </a:solidFill>
              </a:rPr>
              <a:t>Arabic word </a:t>
            </a:r>
            <a:r>
              <a:rPr lang="ja-JP" altLang="en-US" sz="3200" dirty="0" smtClean="0">
                <a:solidFill>
                  <a:srgbClr val="000000"/>
                </a:solidFill>
                <a:latin typeface="Tahoma" pitchFamily="34" charset="0"/>
              </a:rPr>
              <a:t>（</a:t>
            </a:r>
            <a:r>
              <a:rPr lang="ar-AE" altLang="ja-JP" sz="3200" dirty="0">
                <a:solidFill>
                  <a:srgbClr val="00B050"/>
                </a:solidFill>
                <a:latin typeface="Tahoma" pitchFamily="34" charset="0"/>
              </a:rPr>
              <a:t>حلال</a:t>
            </a:r>
            <a:r>
              <a:rPr lang="ja-JP" altLang="en-US" sz="3200" dirty="0" smtClean="0">
                <a:solidFill>
                  <a:srgbClr val="000000"/>
                </a:solidFill>
                <a:latin typeface="Tahoma" pitchFamily="34" charset="0"/>
              </a:rPr>
              <a:t>）</a:t>
            </a:r>
            <a:r>
              <a:rPr lang="en-US" altLang="ja-JP" sz="3200" dirty="0" smtClean="0">
                <a:solidFill>
                  <a:srgbClr val="000000"/>
                </a:solidFill>
                <a:latin typeface="Tahoma" pitchFamily="34" charset="0"/>
              </a:rPr>
              <a:t>is there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  <a:latin typeface="Tahoma" pitchFamily="34" charset="0"/>
              </a:rPr>
              <a:t>Products guarantees its traceability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</a:rPr>
              <a:t>Products guarantees its safe </a:t>
            </a:r>
          </a:p>
          <a:p>
            <a:pPr marL="457200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dirty="0" smtClean="0">
                <a:solidFill>
                  <a:srgbClr val="000000"/>
                </a:solidFill>
              </a:rPr>
              <a:t>checked by third party</a:t>
            </a:r>
            <a:endParaRPr lang="en-US" altLang="ja-JP" sz="3200" dirty="0" smtClean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2250" y="80965"/>
            <a:ext cx="65563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3600" b="1" dirty="0" smtClean="0">
                <a:solidFill>
                  <a:srgbClr val="000000"/>
                </a:solidFill>
              </a:rPr>
              <a:t>Halal Mark</a:t>
            </a:r>
            <a:endParaRPr lang="ja-JP" altLang="en-US" sz="3600" b="1" dirty="0">
              <a:solidFill>
                <a:srgbClr val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00" y="1179038"/>
            <a:ext cx="1954099" cy="1767104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5530557" y="1647092"/>
            <a:ext cx="10996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2400" dirty="0" smtClean="0">
                <a:solidFill>
                  <a:srgbClr val="000000"/>
                </a:solidFill>
              </a:rPr>
              <a:t>J</a:t>
            </a:r>
            <a:r>
              <a:rPr lang="en-US" altLang="ja-JP" sz="2400" dirty="0" err="1" smtClean="0">
                <a:solidFill>
                  <a:srgbClr val="000000"/>
                </a:solidFill>
              </a:rPr>
              <a:t>apan</a:t>
            </a:r>
            <a:endParaRPr lang="en-US" altLang="ja-JP" sz="2400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400" dirty="0" smtClean="0">
                <a:solidFill>
                  <a:srgbClr val="000000"/>
                </a:solidFill>
                <a:latin typeface="Tahoma" pitchFamily="34" charset="0"/>
              </a:rPr>
              <a:t>NAHA</a:t>
            </a:r>
          </a:p>
        </p:txBody>
      </p:sp>
    </p:spTree>
    <p:extLst>
      <p:ext uri="{BB962C8B-B14F-4D97-AF65-F5344CB8AC3E}">
        <p14:creationId xmlns:p14="http://schemas.microsoft.com/office/powerpoint/2010/main" val="209227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00981" y="44624"/>
            <a:ext cx="6556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200" b="1" dirty="0" smtClean="0"/>
              <a:t>Examples of Halal Mark</a:t>
            </a:r>
            <a:endParaRPr lang="ja-JP" altLang="en-US" sz="3200" b="1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5248" y="2464740"/>
            <a:ext cx="1809024" cy="176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973" y="2568803"/>
            <a:ext cx="1954099" cy="1767104"/>
          </a:xfrm>
          <a:prstGeom prst="rect">
            <a:avLst/>
          </a:prstGeom>
        </p:spPr>
      </p:pic>
      <p:pic>
        <p:nvPicPr>
          <p:cNvPr id="6" name="Picture 11" descr="http://www.halalmui.org/newMUI/video/logo_LPPOM_MUI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5802" y="2600908"/>
            <a:ext cx="2016224" cy="1782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s://encrypted-tbn2.gstatic.com/images?q=tbn:ANd9GcQ4TybfeX0zGN4wC9CVjAKD_SCjARBlv6uYLp4TWH_scH2-KfIidw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4291" y="2622593"/>
            <a:ext cx="1800200" cy="1760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テキスト ボックス 7"/>
          <p:cNvSpPr txBox="1"/>
          <p:nvPr/>
        </p:nvSpPr>
        <p:spPr>
          <a:xfrm>
            <a:off x="593972" y="4545124"/>
            <a:ext cx="1370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dirty="0" smtClean="0"/>
              <a:t>Japan</a:t>
            </a:r>
            <a:endParaRPr lang="en-US" altLang="ja-JP" sz="3600" dirty="0" smtClean="0"/>
          </a:p>
          <a:p>
            <a:pPr algn="ctr"/>
            <a:r>
              <a:rPr lang="en-US" altLang="ja-JP" sz="3600" dirty="0" smtClean="0"/>
              <a:t>NAHA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252699" y="4604935"/>
            <a:ext cx="286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dirty="0" smtClean="0"/>
              <a:t>Indonesia</a:t>
            </a:r>
            <a:endParaRPr lang="en-US" altLang="ja-JP" sz="3600" dirty="0"/>
          </a:p>
          <a:p>
            <a:pPr algn="ctr"/>
            <a:r>
              <a:rPr lang="en-US" altLang="ja-JP" sz="3600" dirty="0" smtClean="0"/>
              <a:t>MUI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6132" y="4545124"/>
            <a:ext cx="286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dirty="0" smtClean="0"/>
              <a:t>Malaysia</a:t>
            </a:r>
            <a:endParaRPr lang="en-US" altLang="ja-JP" sz="3600" dirty="0" smtClean="0"/>
          </a:p>
          <a:p>
            <a:pPr algn="ctr"/>
            <a:r>
              <a:rPr lang="en-US" altLang="ja-JP" sz="3600" dirty="0" smtClean="0"/>
              <a:t>JAKIM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124404" y="4528094"/>
            <a:ext cx="28691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3600" dirty="0" smtClean="0"/>
              <a:t>Singapore</a:t>
            </a:r>
            <a:endParaRPr lang="en-US" altLang="ja-JP" sz="3600" dirty="0" smtClean="0"/>
          </a:p>
          <a:p>
            <a:pPr algn="ctr"/>
            <a:r>
              <a:rPr lang="en-US" altLang="ja-JP" sz="3600" dirty="0" smtClean="0"/>
              <a:t>MUIS</a:t>
            </a:r>
          </a:p>
        </p:txBody>
      </p:sp>
    </p:spTree>
    <p:extLst>
      <p:ext uri="{BB962C8B-B14F-4D97-AF65-F5344CB8AC3E}">
        <p14:creationId xmlns:p14="http://schemas.microsoft.com/office/powerpoint/2010/main" val="36786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388604" y="83530"/>
            <a:ext cx="741682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altLang="ja-JP" sz="3200" b="1" dirty="0" smtClean="0"/>
              <a:t>Science behind Halal Certification</a:t>
            </a:r>
            <a:endParaRPr lang="en-US" altLang="ja-JP" sz="3200" dirty="0"/>
          </a:p>
        </p:txBody>
      </p:sp>
      <p:sp>
        <p:nvSpPr>
          <p:cNvPr id="3" name="正方形/長方形 2"/>
          <p:cNvSpPr/>
          <p:nvPr/>
        </p:nvSpPr>
        <p:spPr>
          <a:xfrm>
            <a:off x="449809" y="2528900"/>
            <a:ext cx="2558975" cy="18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/>
              <a:t>Base of </a:t>
            </a:r>
          </a:p>
          <a:p>
            <a:pPr algn="ctr"/>
            <a:r>
              <a:rPr lang="en-US" altLang="ja-JP" sz="3200" dirty="0" smtClean="0"/>
              <a:t>Halal</a:t>
            </a:r>
            <a:endParaRPr kumimoji="1" lang="ja-JP" altLang="en-US" sz="3200" dirty="0"/>
          </a:p>
        </p:txBody>
      </p:sp>
      <p:sp>
        <p:nvSpPr>
          <p:cNvPr id="6" name="正方形/長方形 5"/>
          <p:cNvSpPr/>
          <p:nvPr/>
        </p:nvSpPr>
        <p:spPr>
          <a:xfrm>
            <a:off x="4628964" y="980728"/>
            <a:ext cx="432048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en-US" altLang="ja-JP" sz="3200" dirty="0" smtClean="0">
                <a:solidFill>
                  <a:srgbClr val="000000"/>
                </a:solidFill>
              </a:rPr>
              <a:t>Animal</a:t>
            </a:r>
            <a:r>
              <a:rPr lang="ja-JP" altLang="en-US" sz="3200" dirty="0" smtClean="0">
                <a:solidFill>
                  <a:srgbClr val="000000"/>
                </a:solidFill>
              </a:rPr>
              <a:t> </a:t>
            </a:r>
            <a:r>
              <a:rPr lang="en-US" altLang="ja-JP" sz="3200" dirty="0" smtClean="0">
                <a:solidFill>
                  <a:srgbClr val="000000"/>
                </a:solidFill>
              </a:rPr>
              <a:t>Source</a:t>
            </a:r>
            <a:endParaRPr lang="en-US" altLang="ja-JP" sz="3200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628964" y="2224590"/>
            <a:ext cx="432048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rgbClr val="000000"/>
                </a:solidFill>
              </a:rPr>
              <a:t>Plant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4628964" y="3681028"/>
            <a:ext cx="432048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rgbClr val="000000"/>
                </a:solidFill>
              </a:rPr>
              <a:t>Microbes</a:t>
            </a:r>
            <a:endParaRPr kumimoji="1" lang="ja-JP" altLang="en-US" b="1" dirty="0"/>
          </a:p>
        </p:txBody>
      </p:sp>
      <p:sp>
        <p:nvSpPr>
          <p:cNvPr id="9" name="正方形/長方形 8"/>
          <p:cNvSpPr/>
          <p:nvPr/>
        </p:nvSpPr>
        <p:spPr>
          <a:xfrm>
            <a:off x="4628964" y="5013176"/>
            <a:ext cx="4320480" cy="10081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3200" dirty="0" smtClean="0">
                <a:solidFill>
                  <a:srgbClr val="000000"/>
                </a:solidFill>
              </a:rPr>
              <a:t>Man Made, GMO</a:t>
            </a:r>
            <a:endParaRPr kumimoji="1" lang="ja-JP" altLang="en-US" dirty="0"/>
          </a:p>
        </p:txBody>
      </p:sp>
      <p:cxnSp>
        <p:nvCxnSpPr>
          <p:cNvPr id="10" name="直線矢印コネクタ 9"/>
          <p:cNvCxnSpPr/>
          <p:nvPr/>
        </p:nvCxnSpPr>
        <p:spPr>
          <a:xfrm flipV="1">
            <a:off x="3260812" y="1736812"/>
            <a:ext cx="1080120" cy="900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直線矢印コネクタ 15"/>
          <p:cNvCxnSpPr/>
          <p:nvPr/>
        </p:nvCxnSpPr>
        <p:spPr>
          <a:xfrm flipV="1">
            <a:off x="3368824" y="2793991"/>
            <a:ext cx="1260140" cy="2700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3368824" y="3825044"/>
            <a:ext cx="126014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>
            <a:off x="3208141" y="4329100"/>
            <a:ext cx="1276807" cy="1188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126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4468" y="764704"/>
            <a:ext cx="961306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Every country has its own system of certification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Famous countries which are leading are Malaysia, Indonesia, Singapore, UAE, Turkey,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Pakistan,</a:t>
            </a:r>
            <a:r>
              <a:rPr lang="ja-JP" altLang="en-US" sz="2000" dirty="0" smtClean="0"/>
              <a:t> </a:t>
            </a:r>
            <a:r>
              <a:rPr lang="en-US" altLang="ja-JP" sz="2000" dirty="0" smtClean="0"/>
              <a:t>Thailand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2000" dirty="0"/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20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In Japan There are three Famous Religious organizations,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Japan Muslim Association, JMA</a:t>
            </a:r>
            <a:r>
              <a:rPr lang="en-US" altLang="ja-JP" sz="2000" dirty="0"/>
              <a:t> </a:t>
            </a:r>
            <a:r>
              <a:rPr lang="en-US" altLang="ja-JP" sz="2000" dirty="0" smtClean="0"/>
              <a:t>			1960s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/>
              <a:t>Islamic Center </a:t>
            </a:r>
            <a:r>
              <a:rPr lang="en-US" altLang="ja-JP" sz="2000" dirty="0" smtClean="0"/>
              <a:t>Japan 				1960s</a:t>
            </a:r>
            <a:endParaRPr lang="en-US" altLang="ja-JP" sz="20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Japan Islamic Trust				1999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2000" dirty="0" smtClean="0"/>
          </a:p>
          <a:p>
            <a:pPr lvl="1"/>
            <a:r>
              <a:rPr lang="en-US" altLang="ja-JP" sz="2000" dirty="0"/>
              <a:t> </a:t>
            </a:r>
            <a:r>
              <a:rPr lang="en-US" altLang="ja-JP" sz="2000" dirty="0" smtClean="0"/>
              <a:t>	Five NPOs</a:t>
            </a:r>
          </a:p>
          <a:p>
            <a:pPr lvl="1"/>
            <a:endParaRPr lang="en-US" altLang="ja-JP" sz="2000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Japan Halal Association, JHA			2010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Nippon Asia Halal Association, NAHA		2010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Muslim Professional Japan Association (MPJA)	2014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Japan Halal Unit Association (JHUA)		2015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2000" dirty="0" smtClean="0"/>
              <a:t>Japan Halal Foundation (JHF)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380492" y="44624"/>
            <a:ext cx="9685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800" b="1" dirty="0" smtClean="0"/>
              <a:t>World Certification &amp;</a:t>
            </a:r>
            <a:r>
              <a:rPr lang="ja-JP" altLang="en-US" sz="2800" b="1" dirty="0" smtClean="0"/>
              <a:t> </a:t>
            </a:r>
            <a:r>
              <a:rPr lang="en-US" altLang="ja-JP" sz="2800" b="1" dirty="0" smtClean="0"/>
              <a:t>accreditation</a:t>
            </a:r>
            <a:r>
              <a:rPr lang="ja-JP" altLang="en-US" sz="2800" b="1" dirty="0" smtClean="0"/>
              <a:t> </a:t>
            </a:r>
            <a:r>
              <a:rPr lang="en-US" altLang="ja-JP" sz="2800" b="1" dirty="0" smtClean="0"/>
              <a:t>Bodies</a:t>
            </a:r>
            <a:endParaRPr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68318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12540" y="872716"/>
            <a:ext cx="8352928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Mail or Tel or meeting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Information about Ingredients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↓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Pre-Audit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↓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Audit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↓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Audit Report,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Halal Certification</a:t>
            </a:r>
          </a:p>
          <a:p>
            <a:pPr algn="ctr"/>
            <a:r>
              <a:rPr lang="en-US" altLang="ja-JP" sz="2800" b="1" dirty="0">
                <a:solidFill>
                  <a:srgbClr val="FF0000"/>
                </a:solidFill>
              </a:rPr>
              <a:t>↓</a:t>
            </a:r>
          </a:p>
          <a:p>
            <a:pPr algn="ctr"/>
            <a:r>
              <a:rPr lang="en-US" altLang="ja-JP" sz="2800" b="1" dirty="0" smtClean="0">
                <a:solidFill>
                  <a:srgbClr val="FF0000"/>
                </a:solidFill>
              </a:rPr>
              <a:t>Surveillance</a:t>
            </a:r>
            <a:endParaRPr lang="en-US" altLang="ja-JP" sz="2800" b="1" dirty="0">
              <a:solidFill>
                <a:srgbClr val="FF0000"/>
              </a:solidFill>
            </a:endParaRPr>
          </a:p>
          <a:p>
            <a:pPr algn="ctr"/>
            <a:endParaRPr lang="en-US" altLang="ja-JP" sz="2800" b="1" dirty="0">
              <a:solidFill>
                <a:srgbClr val="FF0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2251" y="80965"/>
            <a:ext cx="756520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200" b="1" dirty="0" smtClean="0"/>
              <a:t>How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to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get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Halal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Certificate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580352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812540" y="1088740"/>
            <a:ext cx="853294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ja-JP" sz="2800" b="1" dirty="0" smtClean="0">
                <a:solidFill>
                  <a:srgbClr val="0000FF"/>
                </a:solidFill>
              </a:rPr>
              <a:t>Advice and Discussion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2800" b="1" dirty="0" smtClean="0">
                <a:solidFill>
                  <a:srgbClr val="0000FF"/>
                </a:solidFill>
              </a:rPr>
              <a:t>Pre Audit</a:t>
            </a:r>
            <a:endParaRPr lang="en-US" altLang="ja-JP" sz="2800" b="1" dirty="0">
              <a:solidFill>
                <a:srgbClr val="0000FF"/>
              </a:solidFill>
            </a:endParaRPr>
          </a:p>
          <a:p>
            <a:pPr marL="457200" indent="-457200">
              <a:buFont typeface="Arial"/>
              <a:buChar char="•"/>
            </a:pPr>
            <a:r>
              <a:rPr lang="en-US" altLang="ja-JP" sz="2800" b="1" dirty="0" smtClean="0">
                <a:solidFill>
                  <a:srgbClr val="0000FF"/>
                </a:solidFill>
              </a:rPr>
              <a:t>Halal Consulting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2800" b="1" dirty="0" smtClean="0">
                <a:solidFill>
                  <a:srgbClr val="0000FF"/>
                </a:solidFill>
              </a:rPr>
              <a:t>Halal Training</a:t>
            </a:r>
          </a:p>
          <a:p>
            <a:endParaRPr lang="en-US" altLang="ja-JP" sz="2800" b="1" dirty="0">
              <a:solidFill>
                <a:srgbClr val="0000FF"/>
              </a:solidFill>
            </a:endParaRPr>
          </a:p>
          <a:p>
            <a:r>
              <a:rPr lang="en-US" altLang="ja-JP" sz="2800" b="1" dirty="0" smtClean="0">
                <a:solidFill>
                  <a:srgbClr val="0000FF"/>
                </a:solidFill>
              </a:rPr>
              <a:t>Mostly done by consultant companies</a:t>
            </a:r>
            <a:endParaRPr lang="en-US" altLang="ja-JP" b="1" dirty="0" smtClean="0">
              <a:solidFill>
                <a:srgbClr val="0000FF"/>
              </a:solidFill>
            </a:endParaRPr>
          </a:p>
          <a:p>
            <a:endParaRPr lang="en-US" altLang="ja-JP" b="1" dirty="0" smtClean="0"/>
          </a:p>
          <a:p>
            <a:pPr marL="457200" indent="-457200">
              <a:buFont typeface="Arial"/>
              <a:buChar char="•"/>
            </a:pPr>
            <a:r>
              <a:rPr lang="en-US" altLang="ja-JP" sz="2800" b="1" dirty="0" smtClean="0">
                <a:solidFill>
                  <a:srgbClr val="008000"/>
                </a:solidFill>
              </a:rPr>
              <a:t>Halal Certification Full Audit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2800" b="1" dirty="0" smtClean="0">
                <a:solidFill>
                  <a:srgbClr val="008000"/>
                </a:solidFill>
              </a:rPr>
              <a:t>Renewal Fee</a:t>
            </a:r>
          </a:p>
          <a:p>
            <a:pPr marL="457200" indent="-457200">
              <a:buFont typeface="Arial"/>
              <a:buChar char="•"/>
            </a:pPr>
            <a:endParaRPr lang="en-US" altLang="ja-JP" sz="2800" b="1" dirty="0">
              <a:solidFill>
                <a:srgbClr val="008000"/>
              </a:solidFill>
            </a:endParaRPr>
          </a:p>
          <a:p>
            <a:r>
              <a:rPr lang="en-US" altLang="ja-JP" sz="2800" b="1" dirty="0" smtClean="0">
                <a:solidFill>
                  <a:srgbClr val="008000"/>
                </a:solidFill>
              </a:rPr>
              <a:t>Done by Accredited Certification Body</a:t>
            </a:r>
            <a:endParaRPr lang="en-US" altLang="ja-JP" sz="1600" b="1" dirty="0">
              <a:solidFill>
                <a:srgbClr val="008000"/>
              </a:solidFill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2251" y="80965"/>
            <a:ext cx="756520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200" b="1" dirty="0" smtClean="0"/>
              <a:t>Fee to get Halal Certificate</a:t>
            </a:r>
            <a:endParaRPr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3984670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1028565" y="83530"/>
            <a:ext cx="741682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/>
            <a:r>
              <a:rPr lang="en-US" altLang="ja-JP" sz="3200" b="1" dirty="0" smtClean="0"/>
              <a:t>Documents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Required</a:t>
            </a:r>
            <a:endParaRPr lang="en-US" altLang="ja-JP" sz="3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6004" y="728700"/>
            <a:ext cx="9741532" cy="5632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LIST OF PRODUCTS TO BE CERTIFIED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LIST OF INGREDIENTS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DETAIL OF INGREDIENTS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FLOW CHART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COMPANY REGISTRATION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COMPANY LICENCE TO PRODUCE FOOD ITEM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PRODUCTION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INVENTORY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PROCESSING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FILLING AND PACKING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DISPATCH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HALAL MARK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HALAL TEAM MEMBERS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ISLAMIC ADVISOR CONTRACT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HALAL THREATS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CLAIM RECORD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CHANGES IN SYSTEM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SOP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RECORD OF QUALITY CONTROL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sz="1800" b="1" dirty="0" smtClean="0"/>
              <a:t>CLAIM RECORD</a:t>
            </a:r>
          </a:p>
        </p:txBody>
      </p:sp>
    </p:spTree>
    <p:extLst>
      <p:ext uri="{BB962C8B-B14F-4D97-AF65-F5344CB8AC3E}">
        <p14:creationId xmlns:p14="http://schemas.microsoft.com/office/powerpoint/2010/main" val="964075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740532" y="2816932"/>
            <a:ext cx="802889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4400" b="1" dirty="0" smtClean="0"/>
              <a:t>Halal Certification as business</a:t>
            </a:r>
            <a:endParaRPr lang="ja-JP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97627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4472" y="2214731"/>
            <a:ext cx="961306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/>
              <a:buChar char="•"/>
            </a:pPr>
            <a:r>
              <a:rPr lang="en-US" altLang="ja-JP" sz="3200" b="1" dirty="0" smtClean="0">
                <a:latin typeface="+mn-ea"/>
                <a:ea typeface="+mn-ea"/>
              </a:rPr>
              <a:t>Food &amp;</a:t>
            </a:r>
            <a:r>
              <a:rPr lang="ja-JP" altLang="en-US" sz="3200" b="1" dirty="0" smtClean="0">
                <a:latin typeface="+mn-ea"/>
                <a:ea typeface="+mn-ea"/>
              </a:rPr>
              <a:t> </a:t>
            </a:r>
            <a:r>
              <a:rPr lang="en-US" altLang="ja-JP" sz="3200" b="1" dirty="0" smtClean="0">
                <a:latin typeface="+mn-ea"/>
                <a:ea typeface="+mn-ea"/>
              </a:rPr>
              <a:t>Beverages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b="1" dirty="0" smtClean="0">
                <a:latin typeface="+mn-ea"/>
                <a:ea typeface="+mn-ea"/>
              </a:rPr>
              <a:t>Ingredients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b="1" dirty="0" smtClean="0">
                <a:latin typeface="+mn-ea"/>
                <a:ea typeface="+mn-ea"/>
              </a:rPr>
              <a:t>Processing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b="1" dirty="0" smtClean="0">
                <a:latin typeface="+mn-ea"/>
                <a:ea typeface="+mn-ea"/>
              </a:rPr>
              <a:t>Logistics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b="1" dirty="0" smtClean="0">
                <a:latin typeface="+mn-ea"/>
                <a:ea typeface="+mn-ea"/>
              </a:rPr>
              <a:t>Medicines, </a:t>
            </a:r>
          </a:p>
          <a:p>
            <a:pPr marL="914400" lvl="1" indent="-45720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US" altLang="ja-JP" sz="3200" b="1" dirty="0" smtClean="0">
                <a:latin typeface="+mn-ea"/>
                <a:ea typeface="+mn-ea"/>
              </a:rPr>
              <a:t>Cosmetics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848544" y="8620"/>
            <a:ext cx="882098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4000" b="1" dirty="0" smtClean="0">
                <a:solidFill>
                  <a:srgbClr val="000000"/>
                </a:solidFill>
              </a:rPr>
              <a:t>What for “Halal Certification”</a:t>
            </a:r>
            <a:endParaRPr lang="ja-JP" altLang="en-US" sz="4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855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6"/>
          <p:cNvSpPr txBox="1">
            <a:spLocks/>
          </p:cNvSpPr>
          <p:nvPr/>
        </p:nvSpPr>
        <p:spPr>
          <a:xfrm>
            <a:off x="560512" y="8620"/>
            <a:ext cx="7380820" cy="685779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>
              <a:lnSpc>
                <a:spcPts val="3350"/>
              </a:lnSpc>
            </a:pPr>
            <a:r>
              <a:rPr lang="en-US" altLang="ja-JP" sz="3200" b="1" dirty="0" smtClean="0"/>
              <a:t>Halal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as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Business</a:t>
            </a:r>
            <a:endParaRPr lang="ja-JP" altLang="en-US" sz="3200" b="1" kern="0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</p:txBody>
      </p:sp>
      <p:sp>
        <p:nvSpPr>
          <p:cNvPr id="4" name="object 6"/>
          <p:cNvSpPr txBox="1">
            <a:spLocks/>
          </p:cNvSpPr>
          <p:nvPr/>
        </p:nvSpPr>
        <p:spPr>
          <a:xfrm>
            <a:off x="272480" y="1016732"/>
            <a:ext cx="9217024" cy="5256584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 algn="l">
              <a:lnSpc>
                <a:spcPts val="3350"/>
              </a:lnSpc>
            </a:pPr>
            <a:r>
              <a:rPr lang="en-US" altLang="en-US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All Businesses are based on major principles of </a:t>
            </a:r>
          </a:p>
          <a:p>
            <a:pPr marL="1498550">
              <a:lnSpc>
                <a:spcPts val="3350"/>
              </a:lnSpc>
            </a:pPr>
            <a:endParaRPr lang="en-US" altLang="ja-JP" sz="3200" b="1" kern="0" spc="-96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DEMAND and SUPPLY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INFRASTRUCTURE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TRUST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POLITICS</a:t>
            </a:r>
          </a:p>
          <a:p>
            <a:pPr marL="1498550" algn="l">
              <a:lnSpc>
                <a:spcPts val="3350"/>
              </a:lnSpc>
            </a:pPr>
            <a:endParaRPr lang="en-US" altLang="ja-JP" sz="3200" b="1" kern="0" spc="-96" dirty="0" smtClean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  <a:p>
            <a:pPr marL="1498550">
              <a:lnSpc>
                <a:spcPts val="3350"/>
              </a:lnSpc>
            </a:pPr>
            <a:endParaRPr lang="en-US" altLang="ja-JP" sz="3200" b="1" kern="0" spc="-96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Halal Business has demand all over the world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Supply level varies from region to region</a:t>
            </a:r>
          </a:p>
          <a:p>
            <a:pPr marL="1498550">
              <a:lnSpc>
                <a:spcPts val="3350"/>
              </a:lnSpc>
            </a:pPr>
            <a:endParaRPr lang="ja-JP" altLang="en-US" sz="3200" b="1" kern="0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144886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452500" y="1268760"/>
            <a:ext cx="71891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Basics of Halal </a:t>
            </a:r>
            <a:endParaRPr lang="en-US" altLang="ja-JP" sz="3200" b="1" dirty="0">
              <a:latin typeface="+mn-ea"/>
            </a:endParaRPr>
          </a:p>
          <a:p>
            <a:r>
              <a:rPr lang="en-US" altLang="ja-JP" sz="3200" b="1" dirty="0" smtClean="0">
                <a:latin typeface="+mn-ea"/>
              </a:rPr>
              <a:t>	</a:t>
            </a:r>
            <a:r>
              <a:rPr lang="en-US" altLang="ja-JP" sz="3200" b="1" dirty="0" err="1" smtClean="0">
                <a:latin typeface="+mn-ea"/>
              </a:rPr>
              <a:t>Shariah</a:t>
            </a:r>
            <a:r>
              <a:rPr lang="ja-JP" altLang="en-US" sz="3200" b="1" dirty="0" smtClean="0">
                <a:latin typeface="+mn-ea"/>
              </a:rPr>
              <a:t> </a:t>
            </a:r>
            <a:r>
              <a:rPr lang="en-US" altLang="ja-JP" sz="3200" b="1" dirty="0" smtClean="0">
                <a:latin typeface="+mn-ea"/>
              </a:rPr>
              <a:t>Law</a:t>
            </a:r>
            <a:endParaRPr lang="en-US" altLang="ja-JP" sz="3200" b="1" dirty="0">
              <a:latin typeface="+mn-ea"/>
            </a:endParaRPr>
          </a:p>
          <a:p>
            <a:r>
              <a:rPr lang="en-US" altLang="ja-JP" sz="3200" b="1" dirty="0" smtClean="0">
                <a:latin typeface="+mn-ea"/>
              </a:rPr>
              <a:t>	Al </a:t>
            </a:r>
            <a:r>
              <a:rPr lang="en-US" altLang="ja-JP" sz="3200" b="1" dirty="0" err="1" smtClean="0">
                <a:latin typeface="+mn-ea"/>
              </a:rPr>
              <a:t>Quraan</a:t>
            </a:r>
            <a:r>
              <a:rPr lang="en-US" altLang="ja-JP" sz="3200" b="1" dirty="0" smtClean="0">
                <a:latin typeface="+mn-ea"/>
              </a:rPr>
              <a:t> explanation</a:t>
            </a:r>
          </a:p>
          <a:p>
            <a:r>
              <a:rPr lang="en-US" altLang="ja-JP" sz="3200" b="1" dirty="0">
                <a:latin typeface="+mn-ea"/>
              </a:rPr>
              <a:t>	</a:t>
            </a:r>
            <a:r>
              <a:rPr lang="en-US" altLang="ja-JP" sz="3200" b="1" dirty="0" err="1" smtClean="0">
                <a:latin typeface="+mn-ea"/>
              </a:rPr>
              <a:t>Taqwa</a:t>
            </a:r>
            <a:r>
              <a:rPr lang="en-US" altLang="ja-JP" sz="3200" b="1" dirty="0" smtClean="0">
                <a:latin typeface="+mn-ea"/>
              </a:rPr>
              <a:t> &amp; Halal</a:t>
            </a:r>
          </a:p>
          <a:p>
            <a:r>
              <a:rPr lang="en-US" altLang="ja-JP" sz="3200" b="1" dirty="0">
                <a:latin typeface="+mn-ea"/>
              </a:rPr>
              <a:t>	</a:t>
            </a:r>
            <a:r>
              <a:rPr lang="en-US" altLang="ja-JP" sz="3200" b="1" dirty="0" smtClean="0">
                <a:latin typeface="+mn-ea"/>
              </a:rPr>
              <a:t>Purpose of Halal Certification</a:t>
            </a:r>
          </a:p>
          <a:p>
            <a:r>
              <a:rPr lang="en-US" altLang="ja-JP" sz="3200" b="1" dirty="0">
                <a:latin typeface="+mn-ea"/>
              </a:rPr>
              <a:t>	</a:t>
            </a:r>
            <a:r>
              <a:rPr lang="en-US" altLang="ja-JP" sz="3200" b="1" dirty="0" smtClean="0">
                <a:latin typeface="+mn-ea"/>
              </a:rPr>
              <a:t>Halal Mark</a:t>
            </a:r>
          </a:p>
          <a:p>
            <a:r>
              <a:rPr lang="en-US" altLang="ja-JP" sz="3200" b="1" dirty="0">
                <a:latin typeface="+mn-ea"/>
              </a:rPr>
              <a:t>	</a:t>
            </a:r>
            <a:r>
              <a:rPr lang="en-US" altLang="ja-JP" sz="3200" b="1" dirty="0" smtClean="0">
                <a:latin typeface="+mn-ea"/>
              </a:rPr>
              <a:t>Science</a:t>
            </a:r>
            <a:r>
              <a:rPr lang="ja-JP" altLang="en-US" sz="3200" b="1" dirty="0" smtClean="0">
                <a:latin typeface="+mn-ea"/>
              </a:rPr>
              <a:t> </a:t>
            </a:r>
            <a:r>
              <a:rPr lang="en-US" altLang="ja-JP" sz="3200" b="1" dirty="0" smtClean="0">
                <a:latin typeface="+mn-ea"/>
              </a:rPr>
              <a:t>behind</a:t>
            </a:r>
            <a:r>
              <a:rPr lang="ja-JP" altLang="en-US" sz="3200" b="1" dirty="0" smtClean="0">
                <a:latin typeface="+mn-ea"/>
              </a:rPr>
              <a:t> </a:t>
            </a:r>
            <a:r>
              <a:rPr lang="en-US" altLang="ja-JP" sz="3200" b="1" dirty="0" smtClean="0">
                <a:latin typeface="+mn-ea"/>
              </a:rPr>
              <a:t>Halal</a:t>
            </a:r>
            <a:r>
              <a:rPr lang="ja-JP" altLang="en-US" sz="3200" b="1" dirty="0" smtClean="0">
                <a:latin typeface="+mn-ea"/>
              </a:rPr>
              <a:t> </a:t>
            </a:r>
            <a:r>
              <a:rPr lang="en-US" altLang="ja-JP" sz="3200" b="1" dirty="0" smtClean="0">
                <a:latin typeface="+mn-ea"/>
              </a:rPr>
              <a:t>Certification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04628" y="0"/>
            <a:ext cx="6556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4400" b="1" dirty="0" smtClean="0">
                <a:solidFill>
                  <a:srgbClr val="FF0000"/>
                </a:solidFill>
              </a:rPr>
              <a:t>Agenda</a:t>
            </a:r>
            <a:endParaRPr lang="ja-JP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830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3"/>
          <p:cNvSpPr>
            <a:spLocks noGrp="1"/>
          </p:cNvSpPr>
          <p:nvPr>
            <p:ph type="title"/>
          </p:nvPr>
        </p:nvSpPr>
        <p:spPr>
          <a:xfrm>
            <a:off x="1244588" y="80628"/>
            <a:ext cx="7632848" cy="612068"/>
          </a:xfrm>
        </p:spPr>
        <p:txBody>
          <a:bodyPr/>
          <a:lstStyle/>
          <a:p>
            <a:pPr eaLnBrk="1" hangingPunct="1"/>
            <a:r>
              <a:rPr lang="en-US" altLang="ja-JP" sz="3200" b="1" dirty="0" smtClean="0"/>
              <a:t>Muslim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Population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around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the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world</a:t>
            </a:r>
            <a:endParaRPr lang="ja-JP" altLang="en-US" sz="3200" dirty="0" smtClean="0"/>
          </a:p>
        </p:txBody>
      </p:sp>
      <p:pic>
        <p:nvPicPr>
          <p:cNvPr id="307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757238"/>
            <a:ext cx="9039225" cy="411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テキスト ボックス 6"/>
          <p:cNvSpPr txBox="1">
            <a:spLocks noChangeArrowheads="1"/>
          </p:cNvSpPr>
          <p:nvPr/>
        </p:nvSpPr>
        <p:spPr bwMode="auto">
          <a:xfrm>
            <a:off x="2936776" y="4761170"/>
            <a:ext cx="6804756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marL="342900" indent="-342900" eaLnBrk="1" hangingPunct="1">
              <a:spcBef>
                <a:spcPct val="0"/>
              </a:spcBef>
            </a:pPr>
            <a:r>
              <a:rPr lang="en-US" altLang="ja-JP" sz="2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Among Muslim Countries Indonesia, Pakistan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ja-JP" sz="2000" dirty="0">
                <a:solidFill>
                  <a:srgbClr val="000000"/>
                </a:solidFill>
                <a:latin typeface="ＭＳ Ｐゴシック"/>
                <a:ea typeface="ＭＳ Ｐゴシック"/>
              </a:rPr>
              <a:t>　</a:t>
            </a:r>
            <a:r>
              <a:rPr lang="en-US" altLang="ja-JP" sz="2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	and Bangladesh are thick Muslim population countries</a:t>
            </a:r>
          </a:p>
          <a:p>
            <a:pPr marL="342900" indent="-342900" eaLnBrk="1" hangingPunct="1">
              <a:spcBef>
                <a:spcPct val="0"/>
              </a:spcBef>
            </a:pPr>
            <a:r>
              <a:rPr lang="en-US" altLang="ja-JP" sz="2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Among Non Muslim Countries India, China are big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000" dirty="0" smtClean="0">
                <a:solidFill>
                  <a:srgbClr val="000000"/>
                </a:solidFill>
                <a:latin typeface="ＭＳ Ｐゴシック"/>
                <a:ea typeface="ＭＳ Ｐゴシック"/>
              </a:rPr>
              <a:t>	Muslim populated countries</a:t>
            </a:r>
            <a:endParaRPr lang="ja-JP" altLang="en-US" sz="200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46829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>
            <a:spLocks/>
          </p:cNvSpPr>
          <p:nvPr/>
        </p:nvSpPr>
        <p:spPr>
          <a:xfrm>
            <a:off x="560512" y="8620"/>
            <a:ext cx="8388932" cy="685779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>
              <a:lnSpc>
                <a:spcPts val="3350"/>
              </a:lnSpc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Major</a:t>
            </a:r>
            <a:r>
              <a:rPr lang="ja-JP" altLang="en-US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Halal</a:t>
            </a:r>
            <a:r>
              <a:rPr lang="ja-JP" altLang="en-US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Producing</a:t>
            </a:r>
            <a:r>
              <a:rPr lang="ja-JP" altLang="en-US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&amp; Buyer countries</a:t>
            </a:r>
            <a:endParaRPr lang="ja-JP" altLang="en-US" sz="3200" b="1" kern="0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</p:txBody>
      </p:sp>
      <p:sp>
        <p:nvSpPr>
          <p:cNvPr id="4" name="object 6"/>
          <p:cNvSpPr txBox="1">
            <a:spLocks/>
          </p:cNvSpPr>
          <p:nvPr/>
        </p:nvSpPr>
        <p:spPr>
          <a:xfrm>
            <a:off x="668524" y="944724"/>
            <a:ext cx="8928992" cy="5328592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Producer: </a:t>
            </a: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America, Canada, Brazil, Australia, New Zealand, Singapore, China, Thailand, India, France, Germany, England, Norway, Finland, 	South Africa</a:t>
            </a: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	Malaysia, Turkey,</a:t>
            </a:r>
            <a:r>
              <a:rPr lang="ja-JP" altLang="en-US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Pakistan, Indonesia</a:t>
            </a:r>
          </a:p>
          <a:p>
            <a:pPr marL="1498550" algn="l">
              <a:lnSpc>
                <a:spcPts val="3350"/>
              </a:lnSpc>
            </a:pPr>
            <a:endParaRPr lang="en-US" altLang="ja-JP" sz="3200" b="1" kern="0" dirty="0" smtClean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Buyer: </a:t>
            </a: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Malaysia, Indonesia, UAE, Saudi Arabia, Singapore, Thailand, India, Bangladesh, Turkey,</a:t>
            </a:r>
            <a:r>
              <a:rPr lang="ja-JP" altLang="en-US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Pakistan</a:t>
            </a:r>
            <a:endParaRPr lang="ja-JP" altLang="en-US" sz="3200" b="1" kern="0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293002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>
            <a:spLocks/>
          </p:cNvSpPr>
          <p:nvPr/>
        </p:nvSpPr>
        <p:spPr>
          <a:xfrm>
            <a:off x="560512" y="8620"/>
            <a:ext cx="7380820" cy="685779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>
              <a:lnSpc>
                <a:spcPts val="3350"/>
              </a:lnSpc>
            </a:pPr>
            <a:r>
              <a:rPr lang="en-US" altLang="ja-JP" sz="40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Halal in Pakistan</a:t>
            </a:r>
            <a:endParaRPr lang="ja-JP" altLang="en-US" sz="4000" b="1" kern="0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</p:txBody>
      </p:sp>
      <p:sp>
        <p:nvSpPr>
          <p:cNvPr id="5" name="object 6"/>
          <p:cNvSpPr txBox="1">
            <a:spLocks/>
          </p:cNvSpPr>
          <p:nvPr/>
        </p:nvSpPr>
        <p:spPr>
          <a:xfrm>
            <a:off x="308484" y="620688"/>
            <a:ext cx="8856984" cy="5508612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 algn="l">
              <a:lnSpc>
                <a:spcPts val="3350"/>
              </a:lnSpc>
            </a:pPr>
            <a:r>
              <a:rPr lang="en-US" altLang="ja-JP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A-</a:t>
            </a:r>
            <a:r>
              <a:rPr lang="ja-JP" altLang="en-US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History of Halal in Pakistan</a:t>
            </a: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	B-</a:t>
            </a:r>
            <a:r>
              <a:rPr lang="ja-JP" altLang="en-US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As Infrastructure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Standards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Education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Awareness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Certification Bodies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Accreditation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Trust</a:t>
            </a:r>
            <a:r>
              <a:rPr lang="ja-JP" altLang="en-US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＆　</a:t>
            </a: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Relationship to the world</a:t>
            </a: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spc="-96" dirty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	</a:t>
            </a:r>
            <a:r>
              <a:rPr lang="en-US" altLang="ja-JP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C-</a:t>
            </a:r>
            <a:r>
              <a:rPr lang="ja-JP" altLang="en-US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As</a:t>
            </a:r>
            <a:r>
              <a:rPr lang="ja-JP" altLang="en-US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Business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Awareness to consumers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Education to Industry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b="1" kern="0" spc="-96" dirty="0" smtClean="0">
                <a:solidFill>
                  <a:schemeClr val="tx1"/>
                </a:solidFill>
                <a:latin typeface="+mn-ea"/>
                <a:cs typeface="Microsoft YaHei"/>
              </a:rPr>
              <a:t>Trust &amp; Relationship </a:t>
            </a:r>
            <a:r>
              <a:rPr lang="en-US" altLang="ja-JP" b="1" kern="0" spc="-96" dirty="0">
                <a:solidFill>
                  <a:schemeClr val="tx1"/>
                </a:solidFill>
                <a:latin typeface="+mn-ea"/>
                <a:cs typeface="Microsoft YaHei"/>
              </a:rPr>
              <a:t>to the world</a:t>
            </a:r>
          </a:p>
        </p:txBody>
      </p:sp>
    </p:spTree>
    <p:extLst>
      <p:ext uri="{BB962C8B-B14F-4D97-AF65-F5344CB8AC3E}">
        <p14:creationId xmlns:p14="http://schemas.microsoft.com/office/powerpoint/2010/main" val="624245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6"/>
          <p:cNvSpPr txBox="1">
            <a:spLocks/>
          </p:cNvSpPr>
          <p:nvPr/>
        </p:nvSpPr>
        <p:spPr>
          <a:xfrm>
            <a:off x="560512" y="8620"/>
            <a:ext cx="7380820" cy="685779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>
              <a:lnSpc>
                <a:spcPts val="3350"/>
              </a:lnSpc>
            </a:pP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Halal</a:t>
            </a:r>
            <a:r>
              <a:rPr lang="ja-JP" altLang="en-US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in</a:t>
            </a:r>
            <a:r>
              <a:rPr lang="ja-JP" altLang="en-US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the</a:t>
            </a:r>
            <a:r>
              <a:rPr lang="ja-JP" altLang="en-US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spc="-96" dirty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W</a:t>
            </a:r>
            <a:r>
              <a:rPr lang="en-US" altLang="ja-JP" sz="3200" b="1" kern="0" spc="-96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orld</a:t>
            </a:r>
          </a:p>
          <a:p>
            <a:pPr marL="1498550">
              <a:lnSpc>
                <a:spcPts val="3350"/>
              </a:lnSpc>
            </a:pPr>
            <a:endParaRPr lang="ja-JP" altLang="en-US" sz="3200" b="1" kern="0" dirty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</p:txBody>
      </p:sp>
      <p:sp>
        <p:nvSpPr>
          <p:cNvPr id="5" name="object 6"/>
          <p:cNvSpPr txBox="1">
            <a:spLocks/>
          </p:cNvSpPr>
          <p:nvPr/>
        </p:nvSpPr>
        <p:spPr>
          <a:xfrm>
            <a:off x="272480" y="1124744"/>
            <a:ext cx="9361040" cy="5220580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1- As Business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Its 3 Trillion USD business in the world</a:t>
            </a:r>
            <a:r>
              <a:rPr lang="ja-JP" altLang="en-US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endParaRPr lang="en-US" altLang="ja-JP" sz="3200" b="1" kern="0" dirty="0" smtClean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Its growing</a:t>
            </a:r>
          </a:p>
          <a:p>
            <a:pPr marL="1498550" algn="l">
              <a:lnSpc>
                <a:spcPts val="3350"/>
              </a:lnSpc>
            </a:pPr>
            <a:endParaRPr lang="en-US" altLang="ja-JP" sz="3200" b="1" kern="0" dirty="0" smtClean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2- As Politics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ja-JP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N</a:t>
            </a: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o</a:t>
            </a:r>
            <a:r>
              <a:rPr lang="ja-JP" altLang="en-US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unified</a:t>
            </a:r>
            <a:r>
              <a:rPr lang="ja-JP" altLang="en-US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or</a:t>
            </a:r>
            <a:r>
              <a:rPr lang="ja-JP" altLang="en-US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harmonized</a:t>
            </a:r>
            <a:r>
              <a:rPr lang="ja-JP" altLang="en-US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 </a:t>
            </a: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standards</a:t>
            </a:r>
          </a:p>
          <a:p>
            <a:pPr marL="1955750" indent="-457200" algn="l">
              <a:lnSpc>
                <a:spcPts val="3350"/>
              </a:lnSpc>
              <a:buFont typeface="Arial"/>
              <a:buChar char="•"/>
            </a:pPr>
            <a:r>
              <a:rPr lang="en-US" altLang="ja-JP" sz="3200" b="1" kern="0" dirty="0" smtClean="0">
                <a:solidFill>
                  <a:schemeClr val="tx1"/>
                </a:solidFill>
                <a:latin typeface="+mn-ea"/>
                <a:ea typeface="+mn-ea"/>
                <a:cs typeface="Microsoft YaHei"/>
              </a:rPr>
              <a:t>Each country wants to be leader, while no     			body is the leader</a:t>
            </a:r>
          </a:p>
          <a:p>
            <a:pPr marL="1498550" algn="l">
              <a:lnSpc>
                <a:spcPts val="3350"/>
              </a:lnSpc>
            </a:pPr>
            <a:endParaRPr lang="en-US" altLang="ja-JP" sz="3200" b="1" kern="0" dirty="0" smtClean="0">
              <a:solidFill>
                <a:schemeClr val="tx1"/>
              </a:solidFill>
              <a:latin typeface="+mn-ea"/>
              <a:ea typeface="+mn-ea"/>
              <a:cs typeface="Microsoft YaHei"/>
            </a:endParaRPr>
          </a:p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rgbClr val="0000FF"/>
                </a:solidFill>
                <a:latin typeface="+mn-ea"/>
                <a:ea typeface="+mn-ea"/>
                <a:cs typeface="Microsoft YaHei"/>
              </a:rPr>
              <a:t>3- As Infrastructure</a:t>
            </a:r>
            <a:endParaRPr lang="ja-JP" altLang="en-US" sz="3200" b="1" kern="0" dirty="0">
              <a:solidFill>
                <a:srgbClr val="0000FF"/>
              </a:solidFill>
              <a:latin typeface="+mn-ea"/>
              <a:ea typeface="+mn-ea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3420521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105995" y="872716"/>
            <a:ext cx="97415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800" dirty="0" smtClean="0"/>
          </a:p>
          <a:p>
            <a:endParaRPr lang="en-US" altLang="ja-JP" sz="2800" dirty="0"/>
          </a:p>
        </p:txBody>
      </p:sp>
      <p:sp>
        <p:nvSpPr>
          <p:cNvPr id="4" name="object 6"/>
          <p:cNvSpPr txBox="1">
            <a:spLocks/>
          </p:cNvSpPr>
          <p:nvPr/>
        </p:nvSpPr>
        <p:spPr>
          <a:xfrm>
            <a:off x="1280592" y="2600908"/>
            <a:ext cx="7920880" cy="685779"/>
          </a:xfrm>
          <a:prstGeom prst="rect">
            <a:avLst/>
          </a:prstGeom>
        </p:spPr>
        <p:txBody>
          <a:bodyPr vert="horz" wrap="square" lIns="0" tIns="217229" rIns="0" bIns="0" rtlCol="0"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2"/>
                </a:solidFill>
                <a:latin typeface="HGP創英角ｺﾞｼｯｸUB" pitchFamily="50" charset="-128"/>
                <a:ea typeface="HGP創英角ｺﾞｼｯｸUB" pitchFamily="50" charset="-128"/>
              </a:defRPr>
            </a:lvl9pPr>
          </a:lstStyle>
          <a:p>
            <a:pPr marL="1498550" algn="l">
              <a:lnSpc>
                <a:spcPts val="3350"/>
              </a:lnSpc>
            </a:pPr>
            <a:r>
              <a:rPr lang="en-US" altLang="ja-JP" sz="3200" b="1" kern="0" dirty="0" smtClean="0">
                <a:solidFill>
                  <a:srgbClr val="FF0000"/>
                </a:solidFill>
                <a:latin typeface="+mn-ea"/>
                <a:ea typeface="+mn-ea"/>
                <a:cs typeface="Microsoft YaHei"/>
              </a:rPr>
              <a:t>QUESTION AND ANSWER</a:t>
            </a:r>
          </a:p>
          <a:p>
            <a:pPr marL="1498550">
              <a:lnSpc>
                <a:spcPts val="3350"/>
              </a:lnSpc>
            </a:pPr>
            <a:endParaRPr lang="ja-JP" altLang="en-US" sz="3200" b="1" kern="0" dirty="0">
              <a:solidFill>
                <a:srgbClr val="FF0000"/>
              </a:solidFill>
              <a:latin typeface="+mn-ea"/>
              <a:ea typeface="+mn-ea"/>
              <a:cs typeface="Microsoft YaHei"/>
            </a:endParaRPr>
          </a:p>
        </p:txBody>
      </p:sp>
    </p:spTree>
    <p:extLst>
      <p:ext uri="{BB962C8B-B14F-4D97-AF65-F5344CB8AC3E}">
        <p14:creationId xmlns:p14="http://schemas.microsoft.com/office/powerpoint/2010/main" val="4153042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208584" y="4794247"/>
            <a:ext cx="78488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4800" dirty="0" smtClean="0"/>
              <a:t>Thank You.</a:t>
            </a:r>
          </a:p>
          <a:p>
            <a:pPr algn="ctr"/>
            <a:r>
              <a:rPr lang="ja-JP" altLang="en-US" sz="4800" dirty="0"/>
              <a:t>ありがとうございました。</a:t>
            </a:r>
            <a:endParaRPr kumimoji="1" lang="ja-JP" altLang="en-US" sz="4800" dirty="0"/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2800" y="1121245"/>
            <a:ext cx="3848637" cy="3391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3678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08484" y="860515"/>
            <a:ext cx="9361040" cy="5016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ja-JP" sz="3200" b="1" dirty="0">
              <a:latin typeface="+mn-ea"/>
            </a:endParaRP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World’s famous Halal Certification and</a:t>
            </a:r>
            <a:r>
              <a:rPr lang="ja-JP" altLang="en-US" sz="3200" b="1" dirty="0" smtClean="0">
                <a:latin typeface="+mn-ea"/>
              </a:rPr>
              <a:t> </a:t>
            </a:r>
            <a:r>
              <a:rPr lang="en-US" altLang="ja-JP" sz="3200" b="1" dirty="0" smtClean="0">
                <a:latin typeface="+mn-ea"/>
              </a:rPr>
              <a:t>	Accreditation Bodies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General Procedure of Halal Certification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Fee to get Halal Certificate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Documents Required</a:t>
            </a:r>
            <a:r>
              <a:rPr lang="ja-JP" altLang="en-US" sz="3200" b="1" dirty="0" smtClean="0">
                <a:latin typeface="+mn-ea"/>
              </a:rPr>
              <a:t> </a:t>
            </a:r>
            <a:r>
              <a:rPr lang="en-US" altLang="ja-JP" sz="3200" b="1" dirty="0" smtClean="0">
                <a:latin typeface="+mn-ea"/>
              </a:rPr>
              <a:t>to get Halal Certificate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Halal Certification as Business</a:t>
            </a:r>
            <a:r>
              <a:rPr lang="ja-JP" altLang="en-US" sz="3200" b="1" dirty="0" smtClean="0">
                <a:latin typeface="+mn-ea"/>
              </a:rPr>
              <a:t>　</a:t>
            </a:r>
            <a:endParaRPr lang="en-US" altLang="ja-JP" sz="3200" b="1" dirty="0">
              <a:latin typeface="+mn-ea"/>
            </a:endParaRP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Major Halal Producing and Buyer countries</a:t>
            </a:r>
            <a:endParaRPr lang="en-US" altLang="ja-JP" sz="3200" b="1" dirty="0">
              <a:latin typeface="+mn-ea"/>
            </a:endParaRP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Halal </a:t>
            </a:r>
            <a:r>
              <a:rPr lang="en-US" altLang="ja-JP" sz="3200" b="1" dirty="0">
                <a:latin typeface="+mn-ea"/>
              </a:rPr>
              <a:t>in </a:t>
            </a:r>
            <a:r>
              <a:rPr lang="en-US" altLang="ja-JP" sz="3200" b="1" dirty="0" smtClean="0">
                <a:latin typeface="+mn-ea"/>
              </a:rPr>
              <a:t>Pakistan</a:t>
            </a:r>
          </a:p>
          <a:p>
            <a:pPr marL="457200" indent="-457200">
              <a:buFont typeface="Arial"/>
              <a:buChar char="•"/>
            </a:pPr>
            <a:r>
              <a:rPr lang="en-US" altLang="ja-JP" sz="3200" b="1" dirty="0" smtClean="0">
                <a:latin typeface="+mn-ea"/>
              </a:rPr>
              <a:t>Halal </a:t>
            </a:r>
            <a:r>
              <a:rPr lang="en-US" altLang="ja-JP" sz="3200" b="1" dirty="0">
                <a:latin typeface="+mn-ea"/>
              </a:rPr>
              <a:t>in the </a:t>
            </a:r>
            <a:r>
              <a:rPr lang="en-US" altLang="ja-JP" sz="3200" b="1" dirty="0" smtClean="0">
                <a:latin typeface="+mn-ea"/>
              </a:rPr>
              <a:t>world</a:t>
            </a:r>
            <a:endParaRPr lang="en-US" altLang="ja-JP" sz="3200" b="1" dirty="0">
              <a:latin typeface="+mn-ea"/>
            </a:endParaRP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604628" y="0"/>
            <a:ext cx="6556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4400" b="1" dirty="0" smtClean="0">
                <a:solidFill>
                  <a:srgbClr val="FF0000"/>
                </a:solidFill>
              </a:rPr>
              <a:t>Agenda</a:t>
            </a:r>
            <a:endParaRPr lang="ja-JP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8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9660" y="620688"/>
            <a:ext cx="9803879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ja-JP" altLang="en-US" sz="3600" dirty="0"/>
              <a:t>　</a:t>
            </a:r>
            <a:r>
              <a:rPr lang="en-US" altLang="ja-JP" sz="3600" dirty="0" smtClean="0"/>
              <a:t>Halal = </a:t>
            </a:r>
            <a:r>
              <a:rPr lang="ar-AE" altLang="ja-JP" sz="8800" dirty="0" smtClean="0">
                <a:solidFill>
                  <a:srgbClr val="00B050"/>
                </a:solidFill>
              </a:rPr>
              <a:t>حلال</a:t>
            </a:r>
            <a:r>
              <a:rPr lang="ja-JP" altLang="en-US" sz="3600" dirty="0" smtClean="0"/>
              <a:t>　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3600" b="1" dirty="0"/>
              <a:t>　</a:t>
            </a:r>
            <a:r>
              <a:rPr lang="en-US" altLang="ja-JP" sz="3600" b="1" dirty="0" smtClean="0"/>
              <a:t>Meaning</a:t>
            </a:r>
            <a:r>
              <a:rPr lang="en-US" altLang="en-US" sz="3600" b="1" dirty="0" smtClean="0"/>
              <a:t> : </a:t>
            </a:r>
            <a:r>
              <a:rPr lang="en-US" altLang="ja-JP" sz="3600" dirty="0" smtClean="0">
                <a:solidFill>
                  <a:srgbClr val="FF0000"/>
                </a:solidFill>
              </a:rPr>
              <a:t>lawful, Permissible, allowed as per certain</a:t>
            </a:r>
            <a:r>
              <a:rPr lang="ja-JP" altLang="en-US" sz="3600" dirty="0" smtClean="0">
                <a:solidFill>
                  <a:srgbClr val="FF0000"/>
                </a:solidFill>
              </a:rPr>
              <a:t> </a:t>
            </a:r>
            <a:r>
              <a:rPr lang="en-US" altLang="ja-JP" sz="3600" dirty="0" smtClean="0">
                <a:solidFill>
                  <a:srgbClr val="FF0000"/>
                </a:solidFill>
              </a:rPr>
              <a:t>law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3600" u="sng" dirty="0" smtClean="0"/>
          </a:p>
          <a:p>
            <a:pPr lvl="2"/>
            <a:r>
              <a:rPr lang="en-US" altLang="ja-JP" sz="3600" dirty="0" smtClean="0"/>
              <a:t>Allowed according to Islamic Law (Things and actions)</a:t>
            </a:r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2250" y="-63388"/>
            <a:ext cx="65563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200" b="1" dirty="0" smtClean="0"/>
              <a:t>Basics of Halal</a:t>
            </a:r>
            <a:endParaRPr lang="ja-JP" altLang="en-US" sz="3200" b="1" dirty="0"/>
          </a:p>
        </p:txBody>
      </p:sp>
      <p:sp>
        <p:nvSpPr>
          <p:cNvPr id="5" name="右矢印 4"/>
          <p:cNvSpPr/>
          <p:nvPr/>
        </p:nvSpPr>
        <p:spPr>
          <a:xfrm>
            <a:off x="136826" y="3681028"/>
            <a:ext cx="711717" cy="576064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0840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4468" y="764704"/>
            <a:ext cx="9613068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 smtClean="0"/>
              <a:t>What is </a:t>
            </a:r>
            <a:r>
              <a:rPr lang="en-US" altLang="ja-JP" sz="3200" dirty="0" err="1" smtClean="0"/>
              <a:t>Shariah</a:t>
            </a:r>
            <a:r>
              <a:rPr lang="en-US" altLang="ja-JP" sz="3200" dirty="0" smtClean="0"/>
              <a:t> law and How it is being made and used in Islam</a:t>
            </a:r>
            <a:r>
              <a:rPr lang="ja-JP" altLang="en-US" sz="3200" dirty="0" smtClean="0"/>
              <a:t>。</a:t>
            </a:r>
            <a:endParaRPr lang="en-US" altLang="ja-JP" sz="3200" dirty="0" smtClean="0"/>
          </a:p>
          <a:p>
            <a:endParaRPr lang="en-US" altLang="ja-JP" sz="3200" dirty="0" smtClean="0"/>
          </a:p>
          <a:p>
            <a:pPr lvl="1"/>
            <a:r>
              <a:rPr kumimoji="1" lang="en-US" altLang="ja-JP" sz="4000" b="1" dirty="0" smtClean="0">
                <a:solidFill>
                  <a:srgbClr val="0000FF"/>
                </a:solidFill>
                <a:latin typeface="+mn-ea"/>
                <a:ea typeface="+mn-ea"/>
              </a:rPr>
              <a:t>1- Al-Qur’an </a:t>
            </a:r>
          </a:p>
          <a:p>
            <a:pPr lvl="1"/>
            <a:r>
              <a:rPr kumimoji="1" lang="en-US" altLang="ja-JP" sz="4000" b="1" dirty="0" smtClean="0">
                <a:solidFill>
                  <a:srgbClr val="0000FF"/>
                </a:solidFill>
                <a:latin typeface="+mn-ea"/>
                <a:ea typeface="+mn-ea"/>
              </a:rPr>
              <a:t>2- Hadith </a:t>
            </a:r>
            <a:endParaRPr lang="en-US" altLang="ja-JP" sz="4000" b="1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 lvl="1"/>
            <a:r>
              <a:rPr lang="en-US" altLang="ja-JP" sz="4000" b="1" dirty="0" smtClean="0">
                <a:solidFill>
                  <a:srgbClr val="0000FF"/>
                </a:solidFill>
                <a:latin typeface="+mn-ea"/>
                <a:ea typeface="+mn-ea"/>
              </a:rPr>
              <a:t>3- </a:t>
            </a:r>
            <a:r>
              <a:rPr lang="en-US" altLang="ja-JP" sz="4000" b="1" dirty="0" err="1" smtClean="0">
                <a:solidFill>
                  <a:srgbClr val="0000FF"/>
                </a:solidFill>
                <a:latin typeface="+mn-ea"/>
                <a:ea typeface="+mn-ea"/>
              </a:rPr>
              <a:t>Ijma</a:t>
            </a:r>
            <a:r>
              <a:rPr lang="ja-JP" altLang="en-US" sz="4000" b="1" dirty="0" smtClean="0">
                <a:solidFill>
                  <a:srgbClr val="0000FF"/>
                </a:solidFill>
                <a:latin typeface="+mn-ea"/>
                <a:ea typeface="+mn-ea"/>
              </a:rPr>
              <a:t>　</a:t>
            </a:r>
            <a:r>
              <a:rPr lang="en-US" altLang="ja-JP" sz="4000" b="1" dirty="0" smtClean="0">
                <a:solidFill>
                  <a:srgbClr val="0000FF"/>
                </a:solidFill>
                <a:latin typeface="+mn-ea"/>
                <a:ea typeface="+mn-ea"/>
              </a:rPr>
              <a:t>  </a:t>
            </a:r>
          </a:p>
          <a:p>
            <a:pPr lvl="1"/>
            <a:r>
              <a:rPr kumimoji="1" lang="en-US" altLang="ja-JP" sz="4000" b="1" dirty="0" smtClean="0">
                <a:solidFill>
                  <a:srgbClr val="0000FF"/>
                </a:solidFill>
                <a:latin typeface="+mn-ea"/>
                <a:ea typeface="+mn-ea"/>
              </a:rPr>
              <a:t>4- </a:t>
            </a:r>
            <a:r>
              <a:rPr kumimoji="1" lang="en-US" altLang="ja-JP" sz="4000" b="1" dirty="0" err="1" smtClean="0">
                <a:solidFill>
                  <a:srgbClr val="0000FF"/>
                </a:solidFill>
                <a:latin typeface="+mn-ea"/>
                <a:ea typeface="+mn-ea"/>
              </a:rPr>
              <a:t>Qiyas</a:t>
            </a:r>
            <a:r>
              <a:rPr kumimoji="1" lang="en-US" altLang="ja-JP" sz="4000" b="1" dirty="0" smtClean="0">
                <a:solidFill>
                  <a:srgbClr val="0000FF"/>
                </a:solidFill>
                <a:latin typeface="+mn-ea"/>
                <a:ea typeface="+mn-ea"/>
              </a:rPr>
              <a:t> </a:t>
            </a:r>
            <a:r>
              <a:rPr lang="ja-JP" altLang="en-US" sz="2800" dirty="0" smtClean="0">
                <a:solidFill>
                  <a:srgbClr val="0000FF"/>
                </a:solidFill>
              </a:rPr>
              <a:t>　</a:t>
            </a:r>
            <a:endParaRPr lang="en-US" altLang="ja-JP" sz="2800" dirty="0" smtClean="0">
              <a:solidFill>
                <a:srgbClr val="0000FF"/>
              </a:solidFill>
            </a:endParaRPr>
          </a:p>
          <a:p>
            <a:pPr lvl="1"/>
            <a:r>
              <a:rPr lang="en-US" altLang="ja-JP" sz="2800" dirty="0" smtClean="0">
                <a:solidFill>
                  <a:srgbClr val="0000FF"/>
                </a:solidFill>
              </a:rPr>
              <a:t> </a:t>
            </a:r>
            <a:endParaRPr kumimoji="1" lang="ja-JP" altLang="en-US" sz="2800" dirty="0"/>
          </a:p>
        </p:txBody>
      </p:sp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87084" y="0"/>
            <a:ext cx="6556375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200" b="1" dirty="0" err="1" smtClean="0"/>
              <a:t>Shariah</a:t>
            </a:r>
            <a:r>
              <a:rPr lang="en-US" altLang="ja-JP" sz="3200" b="1" dirty="0" smtClean="0"/>
              <a:t> Law</a:t>
            </a:r>
            <a:endParaRPr lang="ja-JP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521459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2250" y="80963"/>
            <a:ext cx="6556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en-US" sz="3200" b="1" dirty="0" smtClean="0"/>
              <a:t>How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Al-</a:t>
            </a:r>
            <a:r>
              <a:rPr lang="en-US" altLang="ja-JP" sz="3200" b="1" dirty="0" err="1" smtClean="0"/>
              <a:t>Quraan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explains</a:t>
            </a:r>
            <a:r>
              <a:rPr lang="ja-JP" altLang="en-US" sz="3200" b="1" dirty="0" smtClean="0"/>
              <a:t> </a:t>
            </a:r>
            <a:r>
              <a:rPr lang="en-US" altLang="ja-JP" sz="3200" b="1" dirty="0" smtClean="0"/>
              <a:t>Halal</a:t>
            </a:r>
            <a:endParaRPr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4468" y="764704"/>
            <a:ext cx="961306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ja-JP" altLang="en-US" sz="2800" b="1" dirty="0" smtClean="0"/>
              <a:t>第</a:t>
            </a:r>
            <a:r>
              <a:rPr lang="en-US" altLang="ja-JP" sz="2800" b="1" dirty="0" smtClean="0"/>
              <a:t>2</a:t>
            </a:r>
            <a:r>
              <a:rPr lang="ja-JP" altLang="en-US" sz="2800" b="1" dirty="0" smtClean="0"/>
              <a:t>章</a:t>
            </a:r>
            <a:r>
              <a:rPr lang="en-US" altLang="ja-JP" sz="2800" b="1" dirty="0" smtClean="0"/>
              <a:t>173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ja-JP" sz="28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20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20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2000" b="1" dirty="0" smtClean="0"/>
          </a:p>
          <a:p>
            <a:pPr lvl="1"/>
            <a:endParaRPr lang="en-US" altLang="ja-JP" sz="2400" b="1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①　</a:t>
            </a:r>
            <a:r>
              <a:rPr lang="en-US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Dead Meat</a:t>
            </a:r>
            <a:r>
              <a:rPr lang="ja-JP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：　②　</a:t>
            </a:r>
            <a:r>
              <a:rPr lang="en-US" altLang="ja-JP" sz="3200" b="1" dirty="0" smtClean="0">
                <a:solidFill>
                  <a:srgbClr val="0000FF"/>
                </a:solidFill>
                <a:latin typeface="+mn-ea"/>
                <a:ea typeface="+mn-ea"/>
              </a:rPr>
              <a:t>Blood</a:t>
            </a:r>
          </a:p>
          <a:p>
            <a:pPr lvl="1"/>
            <a:r>
              <a:rPr lang="ja-JP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③　</a:t>
            </a:r>
            <a:r>
              <a:rPr lang="en-US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Pork</a:t>
            </a:r>
            <a:r>
              <a:rPr lang="ja-JP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：</a:t>
            </a:r>
            <a:endParaRPr lang="en-US" altLang="ja-JP" sz="3200" b="1" dirty="0" smtClean="0">
              <a:solidFill>
                <a:srgbClr val="0000FF"/>
              </a:solidFill>
              <a:latin typeface="+mn-ea"/>
              <a:ea typeface="+mn-ea"/>
            </a:endParaRPr>
          </a:p>
          <a:p>
            <a:pPr lvl="1"/>
            <a:r>
              <a:rPr lang="ja-JP" altLang="en-US" sz="3200" b="1" dirty="0" smtClean="0">
                <a:solidFill>
                  <a:srgbClr val="0000FF"/>
                </a:solidFill>
                <a:latin typeface="+mn-ea"/>
                <a:ea typeface="+mn-ea"/>
              </a:rPr>
              <a:t>④　</a:t>
            </a:r>
            <a:r>
              <a:rPr lang="en-US" altLang="ja-JP" sz="3200" b="1" dirty="0" smtClean="0">
                <a:solidFill>
                  <a:srgbClr val="0000FF"/>
                </a:solidFill>
                <a:latin typeface="+mn-ea"/>
                <a:ea typeface="+mn-ea"/>
              </a:rPr>
              <a:t>Any halal animal slaughtered by the name of any other God except ALLAH</a:t>
            </a:r>
            <a:endParaRPr kumimoji="1" lang="ja-JP" altLang="en-US" sz="3200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pic>
        <p:nvPicPr>
          <p:cNvPr id="4" name="図 3" descr="画面の領域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743" y="844737"/>
            <a:ext cx="5456529" cy="164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07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244588" y="80963"/>
            <a:ext cx="7200800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200" b="1" dirty="0" smtClean="0"/>
              <a:t>Relationship of </a:t>
            </a:r>
            <a:r>
              <a:rPr lang="en-US" altLang="ja-JP" sz="3200" b="1" dirty="0" err="1" smtClean="0"/>
              <a:t>Taqwa</a:t>
            </a:r>
            <a:r>
              <a:rPr lang="en-US" altLang="ja-JP" sz="3200" b="1" dirty="0" smtClean="0"/>
              <a:t> with Halal</a:t>
            </a:r>
          </a:p>
        </p:txBody>
      </p:sp>
      <p:sp>
        <p:nvSpPr>
          <p:cNvPr id="7" name="上矢印 6"/>
          <p:cNvSpPr/>
          <p:nvPr/>
        </p:nvSpPr>
        <p:spPr>
          <a:xfrm>
            <a:off x="6906939" y="1916832"/>
            <a:ext cx="1142405" cy="2736304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A</a:t>
            </a:r>
          </a:p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L</a:t>
            </a:r>
          </a:p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AL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188804" y="54812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400" b="1" dirty="0" err="1" smtClean="0">
                <a:solidFill>
                  <a:srgbClr val="FF0000"/>
                </a:solidFill>
              </a:rPr>
              <a:t>Taqwa</a:t>
            </a:r>
            <a:r>
              <a:rPr lang="en-US" altLang="en-US" sz="2400" b="1" dirty="0" smtClean="0">
                <a:solidFill>
                  <a:srgbClr val="FF0000"/>
                </a:solidFill>
              </a:rPr>
              <a:t>=Result of Love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上矢印 9"/>
          <p:cNvSpPr/>
          <p:nvPr/>
        </p:nvSpPr>
        <p:spPr>
          <a:xfrm>
            <a:off x="1964668" y="1844824"/>
            <a:ext cx="1142405" cy="2736304"/>
          </a:xfrm>
          <a:prstGeom prst="up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US" altLang="ja-JP" sz="2400" b="1" dirty="0" smtClean="0">
                <a:solidFill>
                  <a:schemeClr val="tx1"/>
                </a:solidFill>
              </a:rPr>
              <a:t>AAQWA</a:t>
            </a:r>
            <a:endParaRPr kumimoji="1" lang="en-US" altLang="ja-JP" sz="2400" b="1" dirty="0" smtClean="0">
              <a:solidFill>
                <a:schemeClr val="tx1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512840" y="3170560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3536144" y="3322960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>
            <a:off x="3546748" y="3501008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69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492250" y="80963"/>
            <a:ext cx="65563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Tahoma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3200" b="1" dirty="0" smtClean="0"/>
              <a:t>How Al </a:t>
            </a:r>
            <a:r>
              <a:rPr lang="en-US" altLang="ja-JP" sz="3200" b="1" dirty="0" err="1" smtClean="0"/>
              <a:t>Quraan</a:t>
            </a:r>
            <a:r>
              <a:rPr lang="en-US" altLang="ja-JP" sz="3200" b="1" dirty="0" smtClean="0"/>
              <a:t> explains </a:t>
            </a:r>
            <a:r>
              <a:rPr lang="en-US" altLang="ja-JP" sz="3200" b="1" dirty="0" err="1" smtClean="0"/>
              <a:t>Taqwa</a:t>
            </a:r>
            <a:endParaRPr lang="ja-JP" altLang="en-US" sz="32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460" y="713593"/>
            <a:ext cx="97415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en-US" sz="2800" b="1" dirty="0" smtClean="0"/>
              <a:t>Surah </a:t>
            </a:r>
            <a:r>
              <a:rPr lang="en-US" altLang="ja-JP" sz="2800" b="1" dirty="0" smtClean="0"/>
              <a:t>49</a:t>
            </a:r>
            <a:r>
              <a:rPr lang="en-US" altLang="en-US" sz="2800" b="1" dirty="0"/>
              <a:t> </a:t>
            </a:r>
            <a:r>
              <a:rPr lang="en-US" altLang="en-US" sz="2800" b="1" dirty="0" err="1" smtClean="0"/>
              <a:t>Ayat</a:t>
            </a:r>
            <a:r>
              <a:rPr lang="en-US" altLang="en-US" sz="2800" b="1" dirty="0" smtClean="0"/>
              <a:t> </a:t>
            </a:r>
            <a:r>
              <a:rPr lang="en-US" altLang="ja-JP" sz="2800" b="1" dirty="0" smtClean="0"/>
              <a:t>13</a:t>
            </a:r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1800" b="1" dirty="0" smtClean="0"/>
          </a:p>
          <a:p>
            <a:pPr marL="914400" lvl="1" indent="-457200">
              <a:buFont typeface="Arial" pitchFamily="34" charset="0"/>
              <a:buChar char="•"/>
            </a:pPr>
            <a:endParaRPr lang="en-US" altLang="ja-JP" sz="1800" b="1" dirty="0" smtClean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altLang="ja-JP" sz="1800" b="1" dirty="0" smtClean="0"/>
              <a:t>[</a:t>
            </a:r>
            <a:r>
              <a:rPr lang="en-US" altLang="en-US" sz="1800" b="1" dirty="0" smtClean="0"/>
              <a:t>Translation</a:t>
            </a:r>
            <a:r>
              <a:rPr lang="en-US" altLang="ja-JP" sz="1800" b="1" dirty="0" smtClean="0"/>
              <a:t>] </a:t>
            </a:r>
            <a:r>
              <a:rPr lang="en-US" altLang="ja-JP" sz="2000" dirty="0" smtClean="0"/>
              <a:t>O </a:t>
            </a:r>
            <a:r>
              <a:rPr lang="en-US" altLang="ja-JP" sz="2000" dirty="0"/>
              <a:t>mankind! We have created you from a male and a female, and </a:t>
            </a:r>
            <a:r>
              <a:rPr lang="en-US" altLang="ja-JP" sz="2000" dirty="0" smtClean="0"/>
              <a:t>made you </a:t>
            </a:r>
            <a:r>
              <a:rPr lang="en-US" altLang="ja-JP" sz="2000" dirty="0"/>
              <a:t>into nations and tribes, that you may know one another. Verily, </a:t>
            </a:r>
            <a:r>
              <a:rPr lang="en-US" altLang="ja-JP" sz="2000" dirty="0" smtClean="0"/>
              <a:t>the most honorable </a:t>
            </a:r>
            <a:r>
              <a:rPr lang="en-US" altLang="ja-JP" sz="2000" dirty="0"/>
              <a:t>of you with Allah is that (believer) who has </a:t>
            </a:r>
            <a:r>
              <a:rPr lang="en-US" altLang="ja-JP" sz="2000" dirty="0" err="1" smtClean="0"/>
              <a:t>Taqwa</a:t>
            </a:r>
            <a:r>
              <a:rPr lang="en-US" altLang="ja-JP" sz="2000" dirty="0" smtClean="0"/>
              <a:t>. Verily</a:t>
            </a:r>
            <a:r>
              <a:rPr lang="en-US" altLang="ja-JP" sz="2000" dirty="0"/>
              <a:t>, Allah is All-Knowing, All-Aware.”</a:t>
            </a: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3409541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03665" y="748396"/>
            <a:ext cx="213885" cy="162934"/>
          </a:xfrm>
          <a:custGeom>
            <a:avLst/>
            <a:gdLst/>
            <a:ahLst/>
            <a:cxnLst/>
            <a:rect l="l" t="t" r="r" b="b"/>
            <a:pathLst>
              <a:path w="230886" h="179831">
                <a:moveTo>
                  <a:pt x="0" y="179831"/>
                </a:moveTo>
                <a:lnTo>
                  <a:pt x="230886" y="179831"/>
                </a:lnTo>
                <a:lnTo>
                  <a:pt x="230886" y="0"/>
                </a:lnTo>
                <a:lnTo>
                  <a:pt x="0" y="0"/>
                </a:lnTo>
                <a:lnTo>
                  <a:pt x="0" y="17983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140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88504" y="1988840"/>
            <a:ext cx="9071956" cy="401202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fontAlgn="base">
              <a:lnSpc>
                <a:spcPts val="1193"/>
              </a:lnSpc>
              <a:spcBef>
                <a:spcPts val="55"/>
              </a:spcBef>
              <a:spcAft>
                <a:spcPct val="0"/>
              </a:spcAft>
            </a:pPr>
            <a:endParaRPr sz="3600" dirty="0">
              <a:solidFill>
                <a:srgbClr val="000000"/>
              </a:solidFill>
              <a:latin typeface="ＭＳ Ｐゴシック"/>
            </a:endParaRPr>
          </a:p>
          <a:p>
            <a:pPr marL="11657" fontAlgn="base">
              <a:spcBef>
                <a:spcPct val="0"/>
              </a:spcBef>
              <a:spcAft>
                <a:spcPct val="0"/>
              </a:spcAft>
              <a:tabLst>
                <a:tab pos="430738" algn="l"/>
              </a:tabLst>
            </a:pPr>
            <a:r>
              <a:rPr lang="ja-JP" altLang="en-US" sz="3600" spc="-156" dirty="0" smtClean="0">
                <a:solidFill>
                  <a:srgbClr val="0000FF"/>
                </a:solidFill>
                <a:latin typeface="ＭＳ Ｐゴシック"/>
                <a:cs typeface="Microsoft YaHei"/>
              </a:rPr>
              <a:t>① </a:t>
            </a:r>
            <a:r>
              <a:rPr sz="3600" dirty="0" smtClean="0">
                <a:solidFill>
                  <a:srgbClr val="0000FF"/>
                </a:solidFill>
                <a:latin typeface="ＭＳ Ｐゴシック"/>
                <a:cs typeface="Tahoma"/>
              </a:rPr>
              <a:t>Halal</a:t>
            </a:r>
            <a:r>
              <a:rPr sz="3600" spc="-5" dirty="0" smtClean="0">
                <a:solidFill>
                  <a:srgbClr val="0000FF"/>
                </a:solidFill>
                <a:latin typeface="ＭＳ Ｐゴシック"/>
                <a:cs typeface="Tahoma"/>
              </a:rPr>
              <a:t> </a:t>
            </a:r>
            <a:r>
              <a:rPr sz="3600" spc="-9" dirty="0">
                <a:solidFill>
                  <a:srgbClr val="000000"/>
                </a:solidFill>
                <a:latin typeface="ＭＳ Ｐゴシック"/>
                <a:cs typeface="Tahoma"/>
              </a:rPr>
              <a:t>:</a:t>
            </a:r>
            <a:r>
              <a:rPr sz="3600" spc="-5" dirty="0">
                <a:solidFill>
                  <a:srgbClr val="000000"/>
                </a:solidFill>
                <a:latin typeface="ＭＳ Ｐゴシック"/>
                <a:cs typeface="Tahoma"/>
              </a:rPr>
              <a:t> </a:t>
            </a:r>
            <a:r>
              <a:rPr lang="en-US" altLang="ja-JP" sz="3600" spc="-5" dirty="0" smtClean="0">
                <a:solidFill>
                  <a:srgbClr val="000000"/>
                </a:solidFill>
                <a:latin typeface="ＭＳ Ｐゴシック"/>
                <a:cs typeface="Tahoma"/>
              </a:rPr>
              <a:t>As per certain</a:t>
            </a:r>
            <a:r>
              <a:rPr lang="ja-JP" altLang="en-US" sz="3600" spc="-5" dirty="0" smtClean="0">
                <a:solidFill>
                  <a:srgbClr val="000000"/>
                </a:solidFill>
                <a:latin typeface="ＭＳ Ｐゴシック"/>
                <a:cs typeface="Tahoma"/>
              </a:rPr>
              <a:t> </a:t>
            </a:r>
            <a:r>
              <a:rPr lang="en-US" altLang="ja-JP" sz="3600" spc="-5" dirty="0" smtClean="0">
                <a:solidFill>
                  <a:srgbClr val="000000"/>
                </a:solidFill>
                <a:latin typeface="ＭＳ Ｐゴシック"/>
                <a:cs typeface="Tahoma"/>
              </a:rPr>
              <a:t>law (Its clear)</a:t>
            </a:r>
          </a:p>
          <a:p>
            <a:pPr marL="11657" fontAlgn="base">
              <a:spcBef>
                <a:spcPct val="0"/>
              </a:spcBef>
              <a:spcAft>
                <a:spcPct val="0"/>
              </a:spcAft>
              <a:tabLst>
                <a:tab pos="430738" algn="l"/>
              </a:tabLst>
            </a:pPr>
            <a:endParaRPr sz="3200" dirty="0">
              <a:solidFill>
                <a:srgbClr val="000000"/>
              </a:solidFill>
              <a:latin typeface="ＭＳ Ｐゴシック"/>
              <a:cs typeface="Microsoft YaHei"/>
            </a:endParaRPr>
          </a:p>
          <a:p>
            <a:pPr fontAlgn="base">
              <a:lnSpc>
                <a:spcPts val="918"/>
              </a:lnSpc>
              <a:spcBef>
                <a:spcPct val="0"/>
              </a:spcBef>
              <a:spcAft>
                <a:spcPct val="0"/>
              </a:spcAft>
            </a:pPr>
            <a:endParaRPr sz="3600" dirty="0">
              <a:solidFill>
                <a:srgbClr val="000000"/>
              </a:solidFill>
              <a:latin typeface="ＭＳ Ｐゴシック"/>
            </a:endParaRPr>
          </a:p>
          <a:p>
            <a:pPr marL="11657" fontAlgn="base">
              <a:spcBef>
                <a:spcPct val="0"/>
              </a:spcBef>
              <a:spcAft>
                <a:spcPct val="0"/>
              </a:spcAft>
              <a:tabLst>
                <a:tab pos="430738" algn="l"/>
              </a:tabLst>
            </a:pPr>
            <a:r>
              <a:rPr lang="ja-JP" altLang="en-US" sz="3600" spc="-184" dirty="0" smtClean="0">
                <a:solidFill>
                  <a:srgbClr val="0000FF"/>
                </a:solidFill>
                <a:latin typeface="ＭＳ Ｐゴシック"/>
                <a:cs typeface="Microsoft YaHei"/>
              </a:rPr>
              <a:t>② </a:t>
            </a:r>
            <a:r>
              <a:rPr sz="3600" spc="-5" dirty="0" smtClean="0">
                <a:solidFill>
                  <a:srgbClr val="0000FF"/>
                </a:solidFill>
                <a:latin typeface="ＭＳ Ｐゴシック"/>
                <a:cs typeface="Tahoma"/>
              </a:rPr>
              <a:t>Ha</a:t>
            </a:r>
            <a:r>
              <a:rPr sz="3600" spc="-46" dirty="0" smtClean="0">
                <a:solidFill>
                  <a:srgbClr val="0000FF"/>
                </a:solidFill>
                <a:latin typeface="ＭＳ Ｐゴシック"/>
                <a:cs typeface="Tahoma"/>
              </a:rPr>
              <a:t>r</a:t>
            </a:r>
            <a:r>
              <a:rPr sz="3600" spc="-5" dirty="0" smtClean="0">
                <a:solidFill>
                  <a:srgbClr val="0000FF"/>
                </a:solidFill>
                <a:latin typeface="ＭＳ Ｐゴシック"/>
                <a:cs typeface="Tahoma"/>
              </a:rPr>
              <a:t>am</a:t>
            </a:r>
            <a:r>
              <a:rPr lang="en-US" sz="3600" spc="-5" dirty="0" smtClean="0">
                <a:solidFill>
                  <a:srgbClr val="0000FF"/>
                </a:solidFill>
                <a:latin typeface="ＭＳ Ｐゴシック"/>
                <a:cs typeface="Tahoma"/>
              </a:rPr>
              <a:t> </a:t>
            </a:r>
            <a:r>
              <a:rPr sz="3600" spc="-9" dirty="0" smtClean="0">
                <a:solidFill>
                  <a:srgbClr val="000000"/>
                </a:solidFill>
                <a:latin typeface="ＭＳ Ｐゴシック"/>
                <a:cs typeface="Tahoma"/>
              </a:rPr>
              <a:t>:</a:t>
            </a:r>
            <a:r>
              <a:rPr sz="3600" spc="5" dirty="0" smtClean="0">
                <a:solidFill>
                  <a:srgbClr val="000000"/>
                </a:solidFill>
                <a:latin typeface="ＭＳ Ｐゴシック"/>
                <a:cs typeface="Tahoma"/>
              </a:rPr>
              <a:t> </a:t>
            </a:r>
            <a:r>
              <a:rPr lang="en-US" sz="3600" spc="5" dirty="0" smtClean="0">
                <a:solidFill>
                  <a:srgbClr val="000000"/>
                </a:solidFill>
                <a:latin typeface="ＭＳ Ｐゴシック"/>
                <a:cs typeface="Tahoma"/>
              </a:rPr>
              <a:t>Against law (Its clear)</a:t>
            </a:r>
          </a:p>
          <a:p>
            <a:pPr marL="11657" fontAlgn="base">
              <a:spcBef>
                <a:spcPct val="0"/>
              </a:spcBef>
              <a:spcAft>
                <a:spcPct val="0"/>
              </a:spcAft>
              <a:tabLst>
                <a:tab pos="430738" algn="l"/>
              </a:tabLst>
            </a:pPr>
            <a:endParaRPr sz="3600" dirty="0">
              <a:solidFill>
                <a:srgbClr val="000000"/>
              </a:solidFill>
              <a:latin typeface="ＭＳ Ｐゴシック"/>
            </a:endParaRPr>
          </a:p>
          <a:p>
            <a:pPr marL="11657" fontAlgn="base">
              <a:spcBef>
                <a:spcPct val="0"/>
              </a:spcBef>
              <a:spcAft>
                <a:spcPct val="0"/>
              </a:spcAft>
              <a:tabLst>
                <a:tab pos="430738" algn="l"/>
              </a:tabLst>
            </a:pPr>
            <a:r>
              <a:rPr lang="ja-JP" altLang="en-US" sz="3600" spc="-239" dirty="0" smtClean="0">
                <a:solidFill>
                  <a:srgbClr val="0000FF"/>
                </a:solidFill>
                <a:latin typeface="ＭＳ Ｐゴシック"/>
                <a:cs typeface="Microsoft YaHei"/>
              </a:rPr>
              <a:t>③ </a:t>
            </a:r>
            <a:r>
              <a:rPr sz="3600" spc="-41" dirty="0" smtClean="0">
                <a:solidFill>
                  <a:srgbClr val="0000FF"/>
                </a:solidFill>
                <a:latin typeface="ＭＳ Ｐゴシック"/>
                <a:cs typeface="Tahoma"/>
              </a:rPr>
              <a:t>S</a:t>
            </a:r>
            <a:r>
              <a:rPr sz="3600" spc="-5" dirty="0" smtClean="0">
                <a:solidFill>
                  <a:srgbClr val="0000FF"/>
                </a:solidFill>
                <a:latin typeface="ＭＳ Ｐゴシック"/>
                <a:cs typeface="Tahoma"/>
              </a:rPr>
              <a:t>yubhah</a:t>
            </a:r>
            <a:r>
              <a:rPr lang="en-US" sz="3600" spc="-5" dirty="0">
                <a:solidFill>
                  <a:srgbClr val="0000FF"/>
                </a:solidFill>
                <a:latin typeface="ＭＳ Ｐゴシック"/>
                <a:cs typeface="Tahoma"/>
              </a:rPr>
              <a:t> </a:t>
            </a:r>
            <a:r>
              <a:rPr sz="3600" spc="-9" dirty="0" smtClean="0">
                <a:solidFill>
                  <a:srgbClr val="000000"/>
                </a:solidFill>
                <a:latin typeface="ＭＳ Ｐゴシック"/>
                <a:cs typeface="Tahoma"/>
              </a:rPr>
              <a:t>:</a:t>
            </a:r>
            <a:r>
              <a:rPr sz="3600" spc="14" dirty="0" smtClean="0">
                <a:solidFill>
                  <a:srgbClr val="000000"/>
                </a:solidFill>
                <a:latin typeface="ＭＳ Ｐゴシック"/>
                <a:cs typeface="Tahoma"/>
              </a:rPr>
              <a:t> </a:t>
            </a:r>
            <a:r>
              <a:rPr lang="en-US" sz="3600" spc="14" dirty="0" smtClean="0">
                <a:solidFill>
                  <a:srgbClr val="000000"/>
                </a:solidFill>
                <a:latin typeface="ＭＳ Ｐゴシック"/>
                <a:cs typeface="Tahoma"/>
              </a:rPr>
              <a:t>Doubtful </a:t>
            </a:r>
            <a:r>
              <a:rPr lang="en-US" sz="3200" spc="-207" dirty="0" smtClean="0">
                <a:solidFill>
                  <a:srgbClr val="000000"/>
                </a:solidFill>
                <a:latin typeface="ＭＳ Ｐゴシック"/>
                <a:cs typeface="Microsoft YaHei"/>
              </a:rPr>
              <a:t>(Its not clear, needs traceability)</a:t>
            </a:r>
            <a:endParaRPr lang="en-US" sz="3200" dirty="0">
              <a:solidFill>
                <a:srgbClr val="000000"/>
              </a:solidFill>
              <a:latin typeface="ＭＳ Ｐゴシック"/>
              <a:cs typeface="Microsoft YaHei"/>
            </a:endParaRPr>
          </a:p>
          <a:p>
            <a:pPr marL="11657" fontAlgn="base">
              <a:spcBef>
                <a:spcPct val="0"/>
              </a:spcBef>
              <a:spcAft>
                <a:spcPct val="0"/>
              </a:spcAft>
              <a:tabLst>
                <a:tab pos="430738" algn="l"/>
              </a:tabLst>
            </a:pPr>
            <a:r>
              <a:rPr lang="ja-JP" altLang="en-US" sz="3200" spc="-156" dirty="0">
                <a:solidFill>
                  <a:srgbClr val="0000FF"/>
                </a:solidFill>
                <a:latin typeface="ＭＳ Ｐゴシック"/>
                <a:cs typeface="Microsoft YaHei"/>
              </a:rPr>
              <a:t>　　</a:t>
            </a:r>
            <a:endParaRPr sz="3200" i="1" dirty="0">
              <a:solidFill>
                <a:srgbClr val="000000"/>
              </a:solidFill>
              <a:latin typeface="ＭＳ Ｐゴシック"/>
              <a:cs typeface="Microsoft YaHe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9" y="-44456"/>
            <a:ext cx="8553391" cy="792852"/>
          </a:xfrm>
          <a:prstGeom prst="rect">
            <a:avLst/>
          </a:prstGeom>
        </p:spPr>
        <p:txBody>
          <a:bodyPr vert="horz" wrap="square" lIns="0" tIns="215131" rIns="0" bIns="0" rtlCol="0">
            <a:noAutofit/>
          </a:bodyPr>
          <a:lstStyle/>
          <a:p>
            <a:pPr marL="2346621" algn="l">
              <a:lnSpc>
                <a:spcPts val="3442"/>
              </a:lnSpc>
            </a:pPr>
            <a:r>
              <a:rPr lang="en-US" altLang="ja-JP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Why</a:t>
            </a:r>
            <a:r>
              <a:rPr lang="ja-JP" altLang="en-US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 </a:t>
            </a:r>
            <a:r>
              <a:rPr lang="en-US" altLang="ja-JP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Halal</a:t>
            </a:r>
            <a:r>
              <a:rPr lang="ja-JP" altLang="en-US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 </a:t>
            </a:r>
            <a:r>
              <a:rPr lang="en-US" altLang="ja-JP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Certification</a:t>
            </a:r>
            <a:r>
              <a:rPr lang="ja-JP" altLang="en-US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 </a:t>
            </a:r>
            <a:r>
              <a:rPr lang="en-US" altLang="ja-JP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is</a:t>
            </a:r>
            <a:r>
              <a:rPr lang="ja-JP" altLang="en-US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 </a:t>
            </a:r>
            <a:r>
              <a:rPr lang="en-US" altLang="ja-JP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>Necessary</a:t>
            </a:r>
            <a:br>
              <a:rPr lang="en-US" altLang="ja-JP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</a:br>
            <a:r>
              <a:rPr lang="en-US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  <a:t/>
            </a:r>
            <a:br>
              <a:rPr lang="en-US" sz="3200" b="1" spc="-210" dirty="0" smtClean="0">
                <a:solidFill>
                  <a:schemeClr val="tx1"/>
                </a:solidFill>
                <a:latin typeface="+mn-lt"/>
                <a:ea typeface="+mn-ea"/>
                <a:cs typeface="Stencil"/>
              </a:rPr>
            </a:br>
            <a:endParaRPr sz="3200" b="1" dirty="0">
              <a:solidFill>
                <a:schemeClr val="tx1"/>
              </a:solidFill>
              <a:latin typeface="+mn-lt"/>
              <a:ea typeface="+mn-ea"/>
              <a:cs typeface="Stencil"/>
            </a:endParaRPr>
          </a:p>
        </p:txBody>
      </p:sp>
    </p:spTree>
    <p:extLst>
      <p:ext uri="{BB962C8B-B14F-4D97-AF65-F5344CB8AC3E}">
        <p14:creationId xmlns:p14="http://schemas.microsoft.com/office/powerpoint/2010/main" val="3200128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標準デザイン">
  <a:themeElements>
    <a:clrScheme name="1_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標準デザイン">
      <a:majorFont>
        <a:latin typeface="HGP創英角ｺﾞｼｯｸUB"/>
        <a:ea typeface="HGP創英角ｺﾞｼｯｸUB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48350</TotalTime>
  <Words>577</Words>
  <Application>Microsoft Macintosh PowerPoint</Application>
  <PresentationFormat>A4 210x297 mm</PresentationFormat>
  <Paragraphs>238</Paragraphs>
  <Slides>25</Slides>
  <Notes>24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26" baseType="lpstr">
      <vt:lpstr>1_標準デザイン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Why Halal Certification is Necessary 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Muslim Population around the world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Antono, Danardono</dc:creator>
  <cp:lastModifiedBy>Akhtar Saeed</cp:lastModifiedBy>
  <cp:revision>976</cp:revision>
  <cp:lastPrinted>2014-06-30T01:17:12Z</cp:lastPrinted>
  <dcterms:created xsi:type="dcterms:W3CDTF">2007-10-02T07:52:40Z</dcterms:created>
  <dcterms:modified xsi:type="dcterms:W3CDTF">2020-06-23T07:09:40Z</dcterms:modified>
</cp:coreProperties>
</file>